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82" r:id="rId2"/>
    <p:sldId id="283" r:id="rId3"/>
    <p:sldId id="258" r:id="rId4"/>
    <p:sldId id="261" r:id="rId5"/>
    <p:sldId id="265" r:id="rId6"/>
    <p:sldId id="285" r:id="rId7"/>
    <p:sldId id="287" r:id="rId8"/>
    <p:sldId id="286" r:id="rId9"/>
    <p:sldId id="288" r:id="rId10"/>
    <p:sldId id="289" r:id="rId11"/>
    <p:sldId id="291" r:id="rId12"/>
    <p:sldId id="295" r:id="rId13"/>
    <p:sldId id="297" r:id="rId14"/>
    <p:sldId id="298" r:id="rId15"/>
    <p:sldId id="294" r:id="rId16"/>
    <p:sldId id="292" r:id="rId17"/>
    <p:sldId id="274" r:id="rId18"/>
    <p:sldId id="275" r:id="rId19"/>
    <p:sldId id="276" r:id="rId20"/>
    <p:sldId id="280" r:id="rId21"/>
    <p:sldId id="281" r:id="rId22"/>
    <p:sldId id="277" r:id="rId23"/>
    <p:sldId id="278" r:id="rId24"/>
    <p:sldId id="279" r:id="rId25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59F01"/>
    <a:srgbClr val="F06500"/>
    <a:srgbClr val="F1F2EC"/>
    <a:srgbClr val="030142"/>
    <a:srgbClr val="20356E"/>
    <a:srgbClr val="020129"/>
    <a:srgbClr val="6E9F01"/>
    <a:srgbClr val="8C6F01"/>
    <a:srgbClr val="A16F01"/>
    <a:srgbClr val="AA9F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74" autoAdjust="0"/>
    <p:restoredTop sz="94660"/>
  </p:normalViewPr>
  <p:slideViewPr>
    <p:cSldViewPr snapToGrid="0">
      <p:cViewPr varScale="1">
        <p:scale>
          <a:sx n="64" d="100"/>
          <a:sy n="64" d="100"/>
        </p:scale>
        <p:origin x="48" y="102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Planilha1!$B$1</c:f>
              <c:strCache>
                <c:ptCount val="1"/>
                <c:pt idx="0">
                  <c:v>Coluna1</c:v>
                </c:pt>
              </c:strCache>
            </c:strRef>
          </c:tx>
          <c:dPt>
            <c:idx val="0"/>
            <c:bubble3D val="0"/>
            <c:spPr>
              <a:solidFill>
                <a:srgbClr val="20356E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3257-4CD2-8081-1D1EB5D1E5AD}"/>
              </c:ext>
            </c:extLst>
          </c:dPt>
          <c:dPt>
            <c:idx val="1"/>
            <c:bubble3D val="0"/>
            <c:spPr>
              <a:solidFill>
                <a:srgbClr val="F065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3257-4CD2-8081-1D1EB5D1E5AD}"/>
              </c:ext>
            </c:extLst>
          </c:dPt>
          <c:cat>
            <c:strRef>
              <c:f>Planilha1!$A$2:$A$3</c:f>
              <c:strCache>
                <c:ptCount val="2"/>
                <c:pt idx="1">
                  <c:v>2º Tri</c:v>
                </c:pt>
              </c:strCache>
            </c:strRef>
          </c:cat>
          <c:val>
            <c:numRef>
              <c:f>Planilha1!$B$2:$B$3</c:f>
              <c:numCache>
                <c:formatCode>0%</c:formatCode>
                <c:ptCount val="2"/>
                <c:pt idx="0">
                  <c:v>0.75</c:v>
                </c:pt>
                <c:pt idx="1">
                  <c:v>0.25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257-4CD2-8081-1D1EB5D1E5A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Planilha1!$B$1</c:f>
              <c:strCache>
                <c:ptCount val="1"/>
                <c:pt idx="0">
                  <c:v>Coluna1</c:v>
                </c:pt>
              </c:strCache>
            </c:strRef>
          </c:tx>
          <c:dPt>
            <c:idx val="0"/>
            <c:bubble3D val="0"/>
            <c:spPr>
              <a:solidFill>
                <a:srgbClr val="20356E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28E6-4E92-999E-6CA8DFAAFC7C}"/>
              </c:ext>
            </c:extLst>
          </c:dPt>
          <c:dPt>
            <c:idx val="1"/>
            <c:bubble3D val="0"/>
            <c:spPr>
              <a:solidFill>
                <a:srgbClr val="F065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28E6-4E92-999E-6CA8DFAAFC7C}"/>
              </c:ext>
            </c:extLst>
          </c:dPt>
          <c:dPt>
            <c:idx val="2"/>
            <c:bubble3D val="0"/>
            <c:spPr>
              <a:solidFill>
                <a:srgbClr val="20356E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28E6-4E92-999E-6CA8DFAAFC7C}"/>
              </c:ext>
            </c:extLst>
          </c:dPt>
          <c:dPt>
            <c:idx val="3"/>
            <c:bubble3D val="0"/>
            <c:spPr>
              <a:solidFill>
                <a:srgbClr val="F065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6-28E6-4E92-999E-6CA8DFAAFC7C}"/>
              </c:ext>
            </c:extLst>
          </c:dPt>
          <c:dPt>
            <c:idx val="4"/>
            <c:bubble3D val="0"/>
            <c:spPr>
              <a:solidFill>
                <a:srgbClr val="20356E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28E6-4E92-999E-6CA8DFAAFC7C}"/>
              </c:ext>
            </c:extLst>
          </c:dPt>
          <c:dPt>
            <c:idx val="5"/>
            <c:bubble3D val="0"/>
            <c:spPr>
              <a:solidFill>
                <a:srgbClr val="F065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8-28E6-4E92-999E-6CA8DFAAFC7C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1C38-49E6-93EB-A460B23FB0CC}"/>
              </c:ext>
            </c:extLst>
          </c:dPt>
          <c:cat>
            <c:numRef>
              <c:f>Planilha1!$A$2:$A$8</c:f>
              <c:numCache>
                <c:formatCode>General</c:formatCode>
                <c:ptCount val="7"/>
              </c:numCache>
            </c:numRef>
          </c:cat>
          <c:val>
            <c:numRef>
              <c:f>Planilha1!$B$2:$B$8</c:f>
              <c:numCache>
                <c:formatCode>0%</c:formatCode>
                <c:ptCount val="7"/>
                <c:pt idx="0">
                  <c:v>92</c:v>
                </c:pt>
                <c:pt idx="1">
                  <c:v>59</c:v>
                </c:pt>
                <c:pt idx="2">
                  <c:v>37</c:v>
                </c:pt>
                <c:pt idx="3">
                  <c:v>26</c:v>
                </c:pt>
                <c:pt idx="4">
                  <c:v>21</c:v>
                </c:pt>
                <c:pt idx="5">
                  <c:v>19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28E6-4E92-999E-6CA8DFAAFC7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69AE11-9A4B-49BA-BB16-71C356A06318}" type="datetimeFigureOut">
              <a:rPr lang="pt-BR" smtClean="0"/>
              <a:t>01/09/2019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7F25DA-F018-4358-9263-3ED201DE80B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5299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7F25DA-F018-4358-9263-3ED201DE80BA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848313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7F25DA-F018-4358-9263-3ED201DE80BA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900737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13CE24-6D09-4846-9249-EBF2A6E5BE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421A750-9CD3-4C7A-BDCC-8B0CBDDB0E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7117A26-7415-43FF-89D2-C45C38A7EC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E8C1B-2213-4D2E-A483-4294CE29C163}" type="datetimeFigureOut">
              <a:rPr lang="pt-BR" smtClean="0"/>
              <a:t>01/09/2019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EBA6963-5CA0-456C-A019-C77BB8B33F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CD90EC7-ADF6-4A2C-865C-744082A8EF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16CE0-6CCA-42A4-87CA-41A039AB1FB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356727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420E21-49B6-412B-8077-1C8B08030E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B0FC8C79-9AC5-4FA2-B7A2-289A327EB6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E24BA15-FA4C-4284-8213-09BACC31D4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E8C1B-2213-4D2E-A483-4294CE29C163}" type="datetimeFigureOut">
              <a:rPr lang="pt-BR" smtClean="0"/>
              <a:t>01/09/2019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DB1A4B7-4FF1-4D8C-845D-36E8F4175D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3807A95-511D-4EC7-A199-71539C999E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16CE0-6CCA-42A4-87CA-41A039AB1FB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04306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ED68BEBB-B1F5-4EB4-91D8-45EC9F31F0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D7CD83B3-B57E-4F97-A99A-39B93E39B3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1FFE00B-6024-4BD8-A801-C1B9FAB055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E8C1B-2213-4D2E-A483-4294CE29C163}" type="datetimeFigureOut">
              <a:rPr lang="pt-BR" smtClean="0"/>
              <a:t>01/09/2019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2871C45-72BC-4D8A-BC21-414D75A18E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00056A8-F6B3-429F-A413-C3AF70978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16CE0-6CCA-42A4-87CA-41A039AB1FB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941726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BE02D4-6A12-43CB-BC5B-1C26A3D93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DE0E31E-448B-4104-BBA7-6D4B9E9C6B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623FEFF-35B2-4547-A7F4-487D46436D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E8C1B-2213-4D2E-A483-4294CE29C163}" type="datetimeFigureOut">
              <a:rPr lang="pt-BR" smtClean="0"/>
              <a:t>01/09/2019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D8F9838-6ABA-42A0-9FC9-70D02C0AE7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E27B9C8-10D3-405C-A1FF-90E1D4FDA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16CE0-6CCA-42A4-87CA-41A039AB1FB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300241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4ED66F4-368E-4BA5-953B-DA539BFA94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E81AEAF-91A2-4D30-90D9-29F6FDA780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8CC4D41-E101-4565-BBE1-7870D1C3BB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E8C1B-2213-4D2E-A483-4294CE29C163}" type="datetimeFigureOut">
              <a:rPr lang="pt-BR" smtClean="0"/>
              <a:t>01/09/2019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EE26507-DC40-4BB9-BF59-3CE78E4551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DEB74A2-0371-4CF4-ADDD-817D96190F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16CE0-6CCA-42A4-87CA-41A039AB1FB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418629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6766FD-EDF4-41D2-9B4B-8D66946A8B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94E5BF8-D2F0-48C4-9101-0B1D69BD9F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F5C941C7-D987-4AC1-B39F-5CC4629E94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A72091E-1327-474A-B8B9-611EBABBCA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E8C1B-2213-4D2E-A483-4294CE29C163}" type="datetimeFigureOut">
              <a:rPr lang="pt-BR" smtClean="0"/>
              <a:t>01/09/2019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E9A6B77-E85E-4E90-90E6-D0C197505C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5DF4452-0522-40A5-B027-B206D3011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16CE0-6CCA-42A4-87CA-41A039AB1FB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53586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1306A0-3371-453B-9F9E-81800F751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31ECFC1-3829-4116-9F60-8D9A89A597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F65C1C16-BF8E-4EAC-A8C0-2A9B6F7A86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8486449F-066E-4BFC-8B78-E4F9EC26EEE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3C72E6A9-7F82-4120-962A-D1D77F35FA9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1033B02F-5B78-4E1E-9AE3-0D7E2D3246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E8C1B-2213-4D2E-A483-4294CE29C163}" type="datetimeFigureOut">
              <a:rPr lang="pt-BR" smtClean="0"/>
              <a:t>01/09/2019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BAD8D978-5D4C-4466-A035-918A7B6DD8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35E1D07C-5596-48FA-B2F5-4F6BAF25F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16CE0-6CCA-42A4-87CA-41A039AB1FB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557194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3813C8-0D15-47CD-84BD-A1FFB7E4E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BFDDAB39-EA1C-41DA-BB37-F7690168E9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E8C1B-2213-4D2E-A483-4294CE29C163}" type="datetimeFigureOut">
              <a:rPr lang="pt-BR" smtClean="0"/>
              <a:t>01/09/2019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62B440E5-2449-40A5-A6B1-56C2A581C8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C73B4A6F-5185-428C-99D5-87BBDF8986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16CE0-6CCA-42A4-87CA-41A039AB1FB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464976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0E22021F-3065-4410-AB1A-3B9A988064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E8C1B-2213-4D2E-A483-4294CE29C163}" type="datetimeFigureOut">
              <a:rPr lang="pt-BR" smtClean="0"/>
              <a:t>01/09/2019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62D4BED1-E2E9-4D3B-BA0D-383D74C07A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56558549-3BDC-4E52-8D64-153C3A95B6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16CE0-6CCA-42A4-87CA-41A039AB1FB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731099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558558-0700-4D90-8851-0D27707256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8C774CE-5DFD-4E72-8DDA-51AC9235FD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83D2840-1BB7-4241-9B80-ED3456518E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4F40F8D2-CC89-48FD-A58F-D9D05EF521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E8C1B-2213-4D2E-A483-4294CE29C163}" type="datetimeFigureOut">
              <a:rPr lang="pt-BR" smtClean="0"/>
              <a:t>01/09/2019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A634B51-51E9-4AFD-A26F-1D9BE79C20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209F1D3E-2D46-4606-AA44-335553D9A4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16CE0-6CCA-42A4-87CA-41A039AB1FB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383670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F2C21C1-0296-43C6-8FDD-F5575B80B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8ED00B99-E40A-4D3B-8E93-66D479ED35F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483E6B4-2EB0-4DDA-9DDB-6CAFE83D42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086A87A-1757-4363-AAB5-35115A2CBB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E8C1B-2213-4D2E-A483-4294CE29C163}" type="datetimeFigureOut">
              <a:rPr lang="pt-BR" smtClean="0"/>
              <a:t>01/09/2019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DBEDC6A-118C-41CA-880B-7CBFD30F41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E1F6094-0E36-4C4F-B697-5F49723D8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16CE0-6CCA-42A4-87CA-41A039AB1FB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996531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AFF76669-0C68-436B-A9B5-6A268AB4EB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AF0A681-9A37-440A-A3D6-7883E3610C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44A1238-E1DA-433A-A039-33C6E20ECF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BE8C1B-2213-4D2E-A483-4294CE29C163}" type="datetimeFigureOut">
              <a:rPr lang="pt-BR" smtClean="0"/>
              <a:t>01/09/2019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D1B7C71-7525-4B78-91DD-4FB13B6E59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856FF07-ADDF-42D0-92BA-E8E51DC51A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216CE0-6CCA-42A4-87CA-41A039AB1FB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579194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9DFB47B1-EEFB-4745-866A-73049104C9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5C89ADEB-EC28-45E7-B064-905B43E5F1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6F038AAF-18DD-4109-B0F5-E16855DE6E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F0AFDF3A-17C6-44E4-997A-430320C4D83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96CBD60C-9DB7-4C09-9346-5288C5F39C9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0C8992CE-8437-4417-8FD8-4C47467026B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3149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032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0 L -0.25951 0 " pathEditMode="relative" rAng="0" ptsTypes="AA">
                                      <p:cBhvr>
                                        <p:cTn id="6" dur="1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982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" presetClass="entr" presetSubtype="8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1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1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1" decel="10000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D3B2E601-59C1-4231-9FD9-68CF0265C7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7DFB9CCC-B852-4B7A-8D10-3C11473D09EE}"/>
              </a:ext>
            </a:extLst>
          </p:cNvPr>
          <p:cNvSpPr/>
          <p:nvPr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F1F2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6EAFA854-2B66-4AA9-A469-3896334BAE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3429000"/>
          </a:xfrm>
          <a:prstGeom prst="rect">
            <a:avLst/>
          </a:prstGeom>
        </p:spPr>
      </p:pic>
      <p:pic>
        <p:nvPicPr>
          <p:cNvPr id="31" name="Imagem 30">
            <a:extLst>
              <a:ext uri="{FF2B5EF4-FFF2-40B4-BE49-F238E27FC236}">
                <a16:creationId xmlns:a16="http://schemas.microsoft.com/office/drawing/2014/main" id="{15446BFC-7C05-4D38-AC6A-CE07E91BA9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72" y="0"/>
            <a:ext cx="12192000" cy="6858000"/>
          </a:xfrm>
          <a:prstGeom prst="rect">
            <a:avLst/>
          </a:prstGeom>
        </p:spPr>
      </p:pic>
      <p:pic>
        <p:nvPicPr>
          <p:cNvPr id="29" name="Imagem 28">
            <a:extLst>
              <a:ext uri="{FF2B5EF4-FFF2-40B4-BE49-F238E27FC236}">
                <a16:creationId xmlns:a16="http://schemas.microsoft.com/office/drawing/2014/main" id="{AFD33C28-9C83-41D7-97D0-E9E21EEBB85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72" y="0"/>
            <a:ext cx="12192000" cy="6858000"/>
          </a:xfrm>
          <a:prstGeom prst="rect">
            <a:avLst/>
          </a:prstGeom>
        </p:spPr>
      </p:pic>
      <p:sp>
        <p:nvSpPr>
          <p:cNvPr id="32" name="CaixaDeTexto 31">
            <a:extLst>
              <a:ext uri="{FF2B5EF4-FFF2-40B4-BE49-F238E27FC236}">
                <a16:creationId xmlns:a16="http://schemas.microsoft.com/office/drawing/2014/main" id="{29275AAE-3000-4736-ACF6-46F933EC90A7}"/>
              </a:ext>
            </a:extLst>
          </p:cNvPr>
          <p:cNvSpPr txBox="1"/>
          <p:nvPr/>
        </p:nvSpPr>
        <p:spPr>
          <a:xfrm>
            <a:off x="0" y="-159660"/>
            <a:ext cx="6096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800" b="1" dirty="0">
                <a:solidFill>
                  <a:srgbClr val="030142"/>
                </a:solidFill>
                <a:latin typeface="Century Gothic" panose="020B0502020202020204" pitchFamily="34" charset="0"/>
              </a:rPr>
              <a:t>CONCEITO</a:t>
            </a:r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EB31B827-0975-4C04-B55D-1439A70071A7}"/>
              </a:ext>
            </a:extLst>
          </p:cNvPr>
          <p:cNvSpPr txBox="1"/>
          <p:nvPr/>
        </p:nvSpPr>
        <p:spPr>
          <a:xfrm>
            <a:off x="188268" y="2055859"/>
            <a:ext cx="365759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000" b="1" dirty="0">
                <a:solidFill>
                  <a:srgbClr val="F1F2EC"/>
                </a:solidFill>
                <a:latin typeface="Century Gothic" panose="020B0502020202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Sistema de</a:t>
            </a:r>
          </a:p>
          <a:p>
            <a:r>
              <a:rPr lang="pt-BR" sz="3600" b="1" dirty="0">
                <a:solidFill>
                  <a:srgbClr val="F1F2EC"/>
                </a:solidFill>
                <a:latin typeface="Century Gothic" panose="020B0502020202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gestão escolar</a:t>
            </a:r>
          </a:p>
          <a:p>
            <a:r>
              <a:rPr lang="pt-BR" sz="3600" b="1" dirty="0">
                <a:solidFill>
                  <a:srgbClr val="F06500"/>
                </a:solidFill>
                <a:latin typeface="Century Gothic" panose="020B0502020202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com ênfase na</a:t>
            </a:r>
          </a:p>
          <a:p>
            <a:r>
              <a:rPr lang="pt-BR" sz="4800" b="1" dirty="0">
                <a:solidFill>
                  <a:srgbClr val="F06500"/>
                </a:solidFill>
                <a:latin typeface="Century Gothic" panose="020B0502020202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divulgação</a:t>
            </a:r>
          </a:p>
          <a:p>
            <a:r>
              <a:rPr lang="pt-BR" sz="4600" b="1" dirty="0">
                <a:solidFill>
                  <a:srgbClr val="F06500"/>
                </a:solidFill>
                <a:latin typeface="Century Gothic" panose="020B0502020202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Institucional</a:t>
            </a:r>
          </a:p>
        </p:txBody>
      </p:sp>
      <p:cxnSp>
        <p:nvCxnSpPr>
          <p:cNvPr id="36" name="Conector: Angulado 35">
            <a:extLst>
              <a:ext uri="{FF2B5EF4-FFF2-40B4-BE49-F238E27FC236}">
                <a16:creationId xmlns:a16="http://schemas.microsoft.com/office/drawing/2014/main" id="{AD38EA1C-4037-4A35-AD2E-4F2D38C3BC8C}"/>
              </a:ext>
            </a:extLst>
          </p:cNvPr>
          <p:cNvCxnSpPr>
            <a:cxnSpLocks/>
            <a:endCxn id="61" idx="2"/>
          </p:cNvCxnSpPr>
          <p:nvPr/>
        </p:nvCxnSpPr>
        <p:spPr>
          <a:xfrm>
            <a:off x="8519886" y="2936248"/>
            <a:ext cx="2307705" cy="1316247"/>
          </a:xfrm>
          <a:prstGeom prst="bentConnector4">
            <a:avLst>
              <a:gd name="adj1" fmla="val 17845"/>
              <a:gd name="adj2" fmla="val 117368"/>
            </a:avLst>
          </a:prstGeom>
          <a:ln w="57150" cap="rnd">
            <a:solidFill>
              <a:srgbClr val="20356E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ector: Angulado 49">
            <a:extLst>
              <a:ext uri="{FF2B5EF4-FFF2-40B4-BE49-F238E27FC236}">
                <a16:creationId xmlns:a16="http://schemas.microsoft.com/office/drawing/2014/main" id="{7B1B9D5F-283D-40CD-ADDB-82A60268B9B4}"/>
              </a:ext>
            </a:extLst>
          </p:cNvPr>
          <p:cNvCxnSpPr>
            <a:cxnSpLocks/>
            <a:endCxn id="58" idx="0"/>
          </p:cNvCxnSpPr>
          <p:nvPr/>
        </p:nvCxnSpPr>
        <p:spPr>
          <a:xfrm flipV="1">
            <a:off x="8331198" y="535529"/>
            <a:ext cx="2235203" cy="1692408"/>
          </a:xfrm>
          <a:prstGeom prst="bentConnector4">
            <a:avLst>
              <a:gd name="adj1" fmla="val 15909"/>
              <a:gd name="adj2" fmla="val 113507"/>
            </a:avLst>
          </a:prstGeom>
          <a:ln w="57150" cap="rnd">
            <a:solidFill>
              <a:srgbClr val="F1F2EC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ector: Angulado 54">
            <a:extLst>
              <a:ext uri="{FF2B5EF4-FFF2-40B4-BE49-F238E27FC236}">
                <a16:creationId xmlns:a16="http://schemas.microsoft.com/office/drawing/2014/main" id="{C221B6A6-0199-4EBB-A33B-F54D145DF93B}"/>
              </a:ext>
            </a:extLst>
          </p:cNvPr>
          <p:cNvCxnSpPr>
            <a:cxnSpLocks/>
            <a:endCxn id="62" idx="0"/>
          </p:cNvCxnSpPr>
          <p:nvPr/>
        </p:nvCxnSpPr>
        <p:spPr>
          <a:xfrm>
            <a:off x="8911771" y="5172185"/>
            <a:ext cx="2281013" cy="602213"/>
          </a:xfrm>
          <a:prstGeom prst="bentConnector2">
            <a:avLst/>
          </a:prstGeom>
          <a:ln w="57150" cap="rnd">
            <a:solidFill>
              <a:srgbClr val="F065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CaixaDeTexto 57">
            <a:extLst>
              <a:ext uri="{FF2B5EF4-FFF2-40B4-BE49-F238E27FC236}">
                <a16:creationId xmlns:a16="http://schemas.microsoft.com/office/drawing/2014/main" id="{4D055913-0167-4E97-9C81-585B8249E3F3}"/>
              </a:ext>
            </a:extLst>
          </p:cNvPr>
          <p:cNvSpPr txBox="1"/>
          <p:nvPr/>
        </p:nvSpPr>
        <p:spPr>
          <a:xfrm>
            <a:off x="9042401" y="535529"/>
            <a:ext cx="3047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rgbClr val="F1F2EC"/>
                </a:solidFill>
                <a:latin typeface="Century Gothic" panose="020B0502020202020204" pitchFamily="34" charset="0"/>
              </a:rPr>
              <a:t>Comunicação</a:t>
            </a:r>
          </a:p>
        </p:txBody>
      </p:sp>
      <p:sp>
        <p:nvSpPr>
          <p:cNvPr id="61" name="CaixaDeTexto 60">
            <a:extLst>
              <a:ext uri="{FF2B5EF4-FFF2-40B4-BE49-F238E27FC236}">
                <a16:creationId xmlns:a16="http://schemas.microsoft.com/office/drawing/2014/main" id="{AA74129E-E0D5-4086-8935-4322DA48F3FF}"/>
              </a:ext>
            </a:extLst>
          </p:cNvPr>
          <p:cNvSpPr txBox="1"/>
          <p:nvPr/>
        </p:nvSpPr>
        <p:spPr>
          <a:xfrm>
            <a:off x="9343507" y="3667720"/>
            <a:ext cx="29681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rgbClr val="20356E"/>
                </a:solidFill>
                <a:latin typeface="Century Gothic" panose="020B0502020202020204" pitchFamily="34" charset="0"/>
              </a:rPr>
              <a:t>Organização</a:t>
            </a:r>
          </a:p>
        </p:txBody>
      </p:sp>
      <p:sp>
        <p:nvSpPr>
          <p:cNvPr id="62" name="CaixaDeTexto 61">
            <a:extLst>
              <a:ext uri="{FF2B5EF4-FFF2-40B4-BE49-F238E27FC236}">
                <a16:creationId xmlns:a16="http://schemas.microsoft.com/office/drawing/2014/main" id="{0CCA1815-2454-4089-B966-8FF38707F85B}"/>
              </a:ext>
            </a:extLst>
          </p:cNvPr>
          <p:cNvSpPr txBox="1"/>
          <p:nvPr/>
        </p:nvSpPr>
        <p:spPr>
          <a:xfrm>
            <a:off x="9708700" y="5774398"/>
            <a:ext cx="29681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rgbClr val="F06500"/>
                </a:solidFill>
                <a:latin typeface="Century Gothic" panose="020B0502020202020204" pitchFamily="34" charset="0"/>
              </a:rPr>
              <a:t>Divulgação</a:t>
            </a:r>
          </a:p>
        </p:txBody>
      </p:sp>
    </p:spTree>
    <p:extLst>
      <p:ext uri="{BB962C8B-B14F-4D97-AF65-F5344CB8AC3E}">
        <p14:creationId xmlns:p14="http://schemas.microsoft.com/office/powerpoint/2010/main" val="444211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3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2" grpId="0"/>
      <p:bldP spid="34" grpId="0"/>
      <p:bldP spid="58" grpId="0"/>
      <p:bldP spid="61" grpId="0"/>
      <p:bldP spid="6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175964D9-3A28-4F1F-AC65-A6A13CADA0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31FB723B-FD21-4EFB-8D40-AADD31C2FE69}"/>
              </a:ext>
            </a:extLst>
          </p:cNvPr>
          <p:cNvSpPr txBox="1"/>
          <p:nvPr/>
        </p:nvSpPr>
        <p:spPr>
          <a:xfrm>
            <a:off x="5586422" y="0"/>
            <a:ext cx="6096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800" b="1" dirty="0">
                <a:solidFill>
                  <a:srgbClr val="E59F01"/>
                </a:solidFill>
                <a:latin typeface="Century Gothic" panose="020B0502020202020204" pitchFamily="34" charset="0"/>
              </a:rPr>
              <a:t>CENÁRIO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169DE08F-98B5-417C-8F74-CAE05E3881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C5B686EC-D0A0-429F-B469-A5A3ED9E7336}"/>
              </a:ext>
            </a:extLst>
          </p:cNvPr>
          <p:cNvSpPr txBox="1"/>
          <p:nvPr/>
        </p:nvSpPr>
        <p:spPr>
          <a:xfrm>
            <a:off x="491864" y="2151727"/>
            <a:ext cx="542767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3200" b="1" dirty="0">
                <a:solidFill>
                  <a:srgbClr val="20356E"/>
                </a:solidFill>
                <a:latin typeface="Century Gothic" panose="020B0502020202020204" pitchFamily="34" charset="0"/>
              </a:rPr>
              <a:t>Um site institucional e um sistema de gestão escolar melhoram na captação de alunos e nos processos internos – </a:t>
            </a:r>
            <a:r>
              <a:rPr lang="pt-BR" sz="3200" b="1" i="1" dirty="0">
                <a:solidFill>
                  <a:srgbClr val="F06500"/>
                </a:solidFill>
                <a:latin typeface="Century Gothic" panose="020B0502020202020204" pitchFamily="34" charset="0"/>
              </a:rPr>
              <a:t>SITE DELTA SGE</a:t>
            </a:r>
          </a:p>
        </p:txBody>
      </p:sp>
    </p:spTree>
    <p:extLst>
      <p:ext uri="{BB962C8B-B14F-4D97-AF65-F5344CB8AC3E}">
        <p14:creationId xmlns:p14="http://schemas.microsoft.com/office/powerpoint/2010/main" val="4160992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3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0 L 0.39258 0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622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2" presetClass="entr" presetSubtype="8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2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5882801" y="3342760"/>
            <a:ext cx="3992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rgbClr val="20356E"/>
                </a:solidFill>
                <a:latin typeface="Century Gothic" panose="020B0502020202020204" pitchFamily="34" charset="0"/>
              </a:rPr>
              <a:t>Maior credibilidade</a:t>
            </a:r>
          </a:p>
        </p:txBody>
      </p:sp>
      <p:sp>
        <p:nvSpPr>
          <p:cNvPr id="27" name="CaixaDeTexto 26"/>
          <p:cNvSpPr txBox="1"/>
          <p:nvPr/>
        </p:nvSpPr>
        <p:spPr>
          <a:xfrm>
            <a:off x="5882802" y="3892119"/>
            <a:ext cx="59402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rgbClr val="F06500"/>
                </a:solidFill>
                <a:latin typeface="Century Gothic" panose="020B0502020202020204" pitchFamily="34" charset="0"/>
              </a:rPr>
              <a:t>Atrai pessoas interessadas</a:t>
            </a:r>
          </a:p>
        </p:txBody>
      </p:sp>
      <p:grpSp>
        <p:nvGrpSpPr>
          <p:cNvPr id="8" name="Agrupar 7"/>
          <p:cNvGrpSpPr/>
          <p:nvPr/>
        </p:nvGrpSpPr>
        <p:grpSpPr>
          <a:xfrm>
            <a:off x="0" y="3343353"/>
            <a:ext cx="5882802" cy="532325"/>
            <a:chOff x="-5" y="2446951"/>
            <a:chExt cx="5646134" cy="532325"/>
          </a:xfrm>
          <a:solidFill>
            <a:srgbClr val="20356E"/>
          </a:solidFill>
        </p:grpSpPr>
        <p:sp>
          <p:nvSpPr>
            <p:cNvPr id="28" name="Retângulo 27"/>
            <p:cNvSpPr/>
            <p:nvPr/>
          </p:nvSpPr>
          <p:spPr>
            <a:xfrm>
              <a:off x="-5" y="2446951"/>
              <a:ext cx="5386039" cy="5323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>
                <a:solidFill>
                  <a:srgbClr val="E59F01"/>
                </a:solidFill>
              </a:endParaRPr>
            </a:p>
          </p:txBody>
        </p:sp>
        <p:sp>
          <p:nvSpPr>
            <p:cNvPr id="29" name="Elipse 28"/>
            <p:cNvSpPr/>
            <p:nvPr/>
          </p:nvSpPr>
          <p:spPr>
            <a:xfrm>
              <a:off x="5114789" y="2446951"/>
              <a:ext cx="531340" cy="53134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30" name="Agrupar 29"/>
          <p:cNvGrpSpPr/>
          <p:nvPr/>
        </p:nvGrpSpPr>
        <p:grpSpPr>
          <a:xfrm>
            <a:off x="0" y="3874693"/>
            <a:ext cx="5883106" cy="532325"/>
            <a:chOff x="-5" y="2446951"/>
            <a:chExt cx="5646134" cy="532325"/>
          </a:xfrm>
          <a:solidFill>
            <a:srgbClr val="F06500"/>
          </a:solidFill>
        </p:grpSpPr>
        <p:sp>
          <p:nvSpPr>
            <p:cNvPr id="31" name="Retângulo 30"/>
            <p:cNvSpPr/>
            <p:nvPr/>
          </p:nvSpPr>
          <p:spPr>
            <a:xfrm>
              <a:off x="-5" y="2446951"/>
              <a:ext cx="5386039" cy="5323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>
                <a:solidFill>
                  <a:srgbClr val="E59F01"/>
                </a:solidFill>
              </a:endParaRPr>
            </a:p>
          </p:txBody>
        </p:sp>
        <p:sp>
          <p:nvSpPr>
            <p:cNvPr id="32" name="Elipse 31"/>
            <p:cNvSpPr/>
            <p:nvPr/>
          </p:nvSpPr>
          <p:spPr>
            <a:xfrm>
              <a:off x="5114789" y="2446951"/>
              <a:ext cx="531340" cy="53134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33" name="Agrupar 32"/>
          <p:cNvGrpSpPr/>
          <p:nvPr/>
        </p:nvGrpSpPr>
        <p:grpSpPr>
          <a:xfrm>
            <a:off x="0" y="4402853"/>
            <a:ext cx="5882802" cy="532325"/>
            <a:chOff x="-5" y="2446951"/>
            <a:chExt cx="5646134" cy="532325"/>
          </a:xfrm>
          <a:solidFill>
            <a:srgbClr val="20356E"/>
          </a:solidFill>
        </p:grpSpPr>
        <p:sp>
          <p:nvSpPr>
            <p:cNvPr id="34" name="Retângulo 33"/>
            <p:cNvSpPr/>
            <p:nvPr/>
          </p:nvSpPr>
          <p:spPr>
            <a:xfrm>
              <a:off x="-5" y="2446951"/>
              <a:ext cx="5386039" cy="5323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>
                <a:solidFill>
                  <a:srgbClr val="E59F01"/>
                </a:solidFill>
              </a:endParaRPr>
            </a:p>
          </p:txBody>
        </p:sp>
        <p:sp>
          <p:nvSpPr>
            <p:cNvPr id="35" name="Elipse 34"/>
            <p:cNvSpPr/>
            <p:nvPr/>
          </p:nvSpPr>
          <p:spPr>
            <a:xfrm>
              <a:off x="5114789" y="2446951"/>
              <a:ext cx="531340" cy="53134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36" name="CaixaDeTexto 35"/>
          <p:cNvSpPr txBox="1"/>
          <p:nvPr/>
        </p:nvSpPr>
        <p:spPr>
          <a:xfrm>
            <a:off x="5882802" y="4403353"/>
            <a:ext cx="62182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rgbClr val="20356E"/>
                </a:solidFill>
                <a:latin typeface="Century Gothic" panose="020B0502020202020204" pitchFamily="34" charset="0"/>
              </a:rPr>
              <a:t>Fortalece a imagem da empresa </a:t>
            </a:r>
          </a:p>
        </p:txBody>
      </p:sp>
      <p:grpSp>
        <p:nvGrpSpPr>
          <p:cNvPr id="37" name="Agrupar 36"/>
          <p:cNvGrpSpPr/>
          <p:nvPr/>
        </p:nvGrpSpPr>
        <p:grpSpPr>
          <a:xfrm>
            <a:off x="0" y="4929043"/>
            <a:ext cx="5882802" cy="532325"/>
            <a:chOff x="-5" y="2446951"/>
            <a:chExt cx="5646134" cy="532325"/>
          </a:xfrm>
          <a:solidFill>
            <a:srgbClr val="F06500"/>
          </a:solidFill>
        </p:grpSpPr>
        <p:sp>
          <p:nvSpPr>
            <p:cNvPr id="38" name="Retângulo 37"/>
            <p:cNvSpPr/>
            <p:nvPr/>
          </p:nvSpPr>
          <p:spPr>
            <a:xfrm>
              <a:off x="-5" y="2446951"/>
              <a:ext cx="5386039" cy="5323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>
                <a:solidFill>
                  <a:srgbClr val="E59F01"/>
                </a:solidFill>
              </a:endParaRPr>
            </a:p>
          </p:txBody>
        </p:sp>
        <p:sp>
          <p:nvSpPr>
            <p:cNvPr id="39" name="Elipse 38"/>
            <p:cNvSpPr/>
            <p:nvPr/>
          </p:nvSpPr>
          <p:spPr>
            <a:xfrm>
              <a:off x="5114789" y="2446951"/>
              <a:ext cx="531340" cy="53134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40" name="Agrupar 39"/>
          <p:cNvGrpSpPr/>
          <p:nvPr/>
        </p:nvGrpSpPr>
        <p:grpSpPr>
          <a:xfrm>
            <a:off x="0" y="5460629"/>
            <a:ext cx="5882802" cy="532325"/>
            <a:chOff x="-5" y="2446951"/>
            <a:chExt cx="5646134" cy="532325"/>
          </a:xfrm>
          <a:solidFill>
            <a:srgbClr val="20356E"/>
          </a:solidFill>
        </p:grpSpPr>
        <p:sp>
          <p:nvSpPr>
            <p:cNvPr id="41" name="Retângulo 40"/>
            <p:cNvSpPr/>
            <p:nvPr/>
          </p:nvSpPr>
          <p:spPr>
            <a:xfrm>
              <a:off x="-5" y="2446951"/>
              <a:ext cx="5386039" cy="5323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>
                <a:solidFill>
                  <a:srgbClr val="E59F01"/>
                </a:solidFill>
              </a:endParaRPr>
            </a:p>
          </p:txBody>
        </p:sp>
        <p:sp>
          <p:nvSpPr>
            <p:cNvPr id="42" name="Elipse 41"/>
            <p:cNvSpPr/>
            <p:nvPr/>
          </p:nvSpPr>
          <p:spPr>
            <a:xfrm>
              <a:off x="5114789" y="2446951"/>
              <a:ext cx="531340" cy="53134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43" name="CaixaDeTexto 42"/>
          <p:cNvSpPr txBox="1"/>
          <p:nvPr/>
        </p:nvSpPr>
        <p:spPr>
          <a:xfrm>
            <a:off x="5882800" y="4935655"/>
            <a:ext cx="59402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rgbClr val="F06500"/>
                </a:solidFill>
                <a:latin typeface="Century Gothic" panose="020B0502020202020204" pitchFamily="34" charset="0"/>
              </a:rPr>
              <a:t>Disponibiliza informações</a:t>
            </a:r>
          </a:p>
        </p:txBody>
      </p:sp>
      <p:sp>
        <p:nvSpPr>
          <p:cNvPr id="44" name="CaixaDeTexto 43"/>
          <p:cNvSpPr txBox="1"/>
          <p:nvPr/>
        </p:nvSpPr>
        <p:spPr>
          <a:xfrm>
            <a:off x="5882801" y="5450885"/>
            <a:ext cx="62182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rgbClr val="20356E"/>
                </a:solidFill>
                <a:latin typeface="Century Gothic" panose="020B0502020202020204" pitchFamily="34" charset="0"/>
              </a:rPr>
              <a:t>Aumenta os clientes</a:t>
            </a:r>
          </a:p>
        </p:txBody>
      </p:sp>
      <p:sp>
        <p:nvSpPr>
          <p:cNvPr id="45" name="CaixaDeTexto 44"/>
          <p:cNvSpPr txBox="1"/>
          <p:nvPr/>
        </p:nvSpPr>
        <p:spPr>
          <a:xfrm>
            <a:off x="0" y="2253303"/>
            <a:ext cx="1003688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i="1" dirty="0">
                <a:solidFill>
                  <a:srgbClr val="F06500"/>
                </a:solidFill>
                <a:latin typeface="Century Gothic" panose="020B0502020202020204" pitchFamily="34" charset="0"/>
              </a:rPr>
              <a:t>IMPORTÂNCIA DE UM SITE </a:t>
            </a:r>
          </a:p>
          <a:p>
            <a:r>
              <a:rPr lang="pt-BR" sz="3200" b="1" i="1" dirty="0">
                <a:solidFill>
                  <a:srgbClr val="F06500"/>
                </a:solidFill>
                <a:latin typeface="Century Gothic" panose="020B0502020202020204" pitchFamily="34" charset="0"/>
              </a:rPr>
              <a:t>PARA O NEGÓCIO</a:t>
            </a:r>
          </a:p>
        </p:txBody>
      </p:sp>
      <p:sp>
        <p:nvSpPr>
          <p:cNvPr id="47" name="CaixaDeTexto 46"/>
          <p:cNvSpPr txBox="1"/>
          <p:nvPr/>
        </p:nvSpPr>
        <p:spPr>
          <a:xfrm>
            <a:off x="0" y="6173411"/>
            <a:ext cx="36898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i="1" dirty="0">
                <a:solidFill>
                  <a:srgbClr val="E59F01"/>
                </a:solidFill>
                <a:latin typeface="Century Gothic" panose="020B0502020202020204" pitchFamily="34" charset="0"/>
              </a:rPr>
              <a:t>Fonte: </a:t>
            </a:r>
            <a:r>
              <a:rPr lang="pt-BR" sz="2800" b="1" i="1" dirty="0" err="1">
                <a:solidFill>
                  <a:srgbClr val="E59F01"/>
                </a:solidFill>
                <a:latin typeface="Century Gothic" panose="020B0502020202020204" pitchFamily="34" charset="0"/>
              </a:rPr>
              <a:t>Rockcontent</a:t>
            </a:r>
            <a:r>
              <a:rPr lang="pt-BR" sz="2800" b="1" i="1" dirty="0">
                <a:solidFill>
                  <a:srgbClr val="E59F01"/>
                </a:solidFill>
                <a:latin typeface="Century Gothic" panose="020B0502020202020204" pitchFamily="34" charset="0"/>
              </a:rPr>
              <a:t> </a:t>
            </a:r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DD49C04B-7807-4E9A-AA67-50C763B5CB1C}"/>
              </a:ext>
            </a:extLst>
          </p:cNvPr>
          <p:cNvSpPr/>
          <p:nvPr/>
        </p:nvSpPr>
        <p:spPr>
          <a:xfrm>
            <a:off x="0" y="4497"/>
            <a:ext cx="12192000" cy="1371089"/>
          </a:xfrm>
          <a:prstGeom prst="rect">
            <a:avLst/>
          </a:prstGeom>
          <a:solidFill>
            <a:srgbClr val="0301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030142"/>
              </a:solidFill>
            </a:endParaRP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87EF958E-359D-4A6E-A11F-F671665D2880}"/>
              </a:ext>
            </a:extLst>
          </p:cNvPr>
          <p:cNvSpPr txBox="1"/>
          <p:nvPr/>
        </p:nvSpPr>
        <p:spPr>
          <a:xfrm>
            <a:off x="80958" y="-68696"/>
            <a:ext cx="6096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800" b="1" dirty="0">
                <a:solidFill>
                  <a:srgbClr val="F1F2EC"/>
                </a:solidFill>
                <a:latin typeface="Century Gothic" panose="020B0502020202020204" pitchFamily="34" charset="0"/>
              </a:rPr>
              <a:t>DADOS</a:t>
            </a:r>
          </a:p>
        </p:txBody>
      </p:sp>
    </p:spTree>
    <p:extLst>
      <p:ext uri="{BB962C8B-B14F-4D97-AF65-F5344CB8AC3E}">
        <p14:creationId xmlns:p14="http://schemas.microsoft.com/office/powerpoint/2010/main" val="1349199852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entr" presetSubtype="8" decel="10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" presetClass="entr" presetSubtype="8" decel="10000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" presetClass="entr" presetSubtype="8" decel="10000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" presetClass="entr" presetSubtype="8" decel="100000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" presetClass="entr" presetSubtype="4" decel="100000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7" grpId="0"/>
      <p:bldP spid="36" grpId="0"/>
      <p:bldP spid="43" grpId="0"/>
      <p:bldP spid="44" grpId="0"/>
      <p:bldP spid="45" grpId="0"/>
      <p:bldP spid="47" grpId="0"/>
      <p:bldP spid="2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2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ráfico 3"/>
          <p:cNvGraphicFramePr/>
          <p:nvPr/>
        </p:nvGraphicFramePr>
        <p:xfrm>
          <a:off x="1224408" y="2970657"/>
          <a:ext cx="2991498" cy="298908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CaixaDeTexto 4"/>
          <p:cNvSpPr txBox="1"/>
          <p:nvPr/>
        </p:nvSpPr>
        <p:spPr>
          <a:xfrm>
            <a:off x="0" y="1564717"/>
            <a:ext cx="59407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i="1" dirty="0">
                <a:solidFill>
                  <a:srgbClr val="F06500"/>
                </a:solidFill>
                <a:latin typeface="Century Gothic" panose="020B0502020202020204" pitchFamily="34" charset="0"/>
              </a:rPr>
              <a:t>POPULAÇÃO COM MAIS DE 10 ANOS QUE POSSUI SMARTPHONE</a:t>
            </a:r>
          </a:p>
        </p:txBody>
      </p:sp>
      <p:sp>
        <p:nvSpPr>
          <p:cNvPr id="21" name="CaixaDeTexto 20"/>
          <p:cNvSpPr txBox="1"/>
          <p:nvPr/>
        </p:nvSpPr>
        <p:spPr>
          <a:xfrm>
            <a:off x="3612930" y="5325036"/>
            <a:ext cx="15476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rgbClr val="20356E"/>
                </a:solidFill>
                <a:latin typeface="Century Gothic" panose="020B0502020202020204" pitchFamily="34" charset="0"/>
              </a:rPr>
              <a:t>Possui (75%)</a:t>
            </a:r>
          </a:p>
        </p:txBody>
      </p:sp>
      <p:sp>
        <p:nvSpPr>
          <p:cNvPr id="22" name="CaixaDeTexto 21"/>
          <p:cNvSpPr txBox="1"/>
          <p:nvPr/>
        </p:nvSpPr>
        <p:spPr>
          <a:xfrm>
            <a:off x="-172128" y="3285172"/>
            <a:ext cx="15476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2400" b="1" dirty="0">
                <a:solidFill>
                  <a:srgbClr val="F06500"/>
                </a:solidFill>
                <a:latin typeface="Century Gothic" panose="020B0502020202020204" pitchFamily="34" charset="0"/>
              </a:rPr>
              <a:t>Não possui (25%)</a:t>
            </a:r>
          </a:p>
        </p:txBody>
      </p:sp>
      <p:graphicFrame>
        <p:nvGraphicFramePr>
          <p:cNvPr id="24" name="Gráfico 23"/>
          <p:cNvGraphicFramePr/>
          <p:nvPr/>
        </p:nvGraphicFramePr>
        <p:xfrm>
          <a:off x="7747134" y="2981416"/>
          <a:ext cx="2991498" cy="298908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6" name="CaixaDeTexto 25"/>
          <p:cNvSpPr txBox="1"/>
          <p:nvPr/>
        </p:nvSpPr>
        <p:spPr>
          <a:xfrm>
            <a:off x="10538252" y="3275764"/>
            <a:ext cx="15476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rgbClr val="20356E"/>
                </a:solidFill>
                <a:latin typeface="Century Gothic" panose="020B0502020202020204" pitchFamily="34" charset="0"/>
              </a:rPr>
              <a:t>Info. sobre a empresa</a:t>
            </a:r>
          </a:p>
        </p:txBody>
      </p:sp>
      <p:sp>
        <p:nvSpPr>
          <p:cNvPr id="27" name="CaixaDeTexto 26"/>
          <p:cNvSpPr txBox="1"/>
          <p:nvPr/>
        </p:nvSpPr>
        <p:spPr>
          <a:xfrm>
            <a:off x="6204683" y="5128743"/>
            <a:ext cx="20239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2400" b="1" dirty="0">
                <a:solidFill>
                  <a:srgbClr val="20356E"/>
                </a:solidFill>
                <a:latin typeface="Century Gothic" panose="020B0502020202020204" pitchFamily="34" charset="0"/>
              </a:rPr>
              <a:t>Suporte pós-venda</a:t>
            </a:r>
          </a:p>
        </p:txBody>
      </p:sp>
      <p:sp>
        <p:nvSpPr>
          <p:cNvPr id="28" name="CaixaDeTexto 27"/>
          <p:cNvSpPr txBox="1"/>
          <p:nvPr/>
        </p:nvSpPr>
        <p:spPr>
          <a:xfrm>
            <a:off x="0" y="6173411"/>
            <a:ext cx="36898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i="1" dirty="0">
                <a:solidFill>
                  <a:srgbClr val="E59F01"/>
                </a:solidFill>
                <a:latin typeface="Century Gothic" panose="020B0502020202020204" pitchFamily="34" charset="0"/>
              </a:rPr>
              <a:t>Fonte: IBGE </a:t>
            </a:r>
          </a:p>
        </p:txBody>
      </p:sp>
      <p:sp>
        <p:nvSpPr>
          <p:cNvPr id="29" name="CaixaDeTexto 28"/>
          <p:cNvSpPr txBox="1"/>
          <p:nvPr/>
        </p:nvSpPr>
        <p:spPr>
          <a:xfrm>
            <a:off x="6243022" y="6173411"/>
            <a:ext cx="36898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i="1" dirty="0">
                <a:solidFill>
                  <a:srgbClr val="E59F01"/>
                </a:solidFill>
                <a:latin typeface="Century Gothic" panose="020B0502020202020204" pitchFamily="34" charset="0"/>
              </a:rPr>
              <a:t>Fonte: Cetic.br </a:t>
            </a:r>
          </a:p>
        </p:txBody>
      </p:sp>
      <p:sp>
        <p:nvSpPr>
          <p:cNvPr id="30" name="CaixaDeTexto 29"/>
          <p:cNvSpPr txBox="1"/>
          <p:nvPr/>
        </p:nvSpPr>
        <p:spPr>
          <a:xfrm>
            <a:off x="6236957" y="1589259"/>
            <a:ext cx="595504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i="1" dirty="0">
                <a:solidFill>
                  <a:srgbClr val="F06500"/>
                </a:solidFill>
                <a:latin typeface="Century Gothic" panose="020B0502020202020204" pitchFamily="34" charset="0"/>
              </a:rPr>
              <a:t>PROPORÇÃO DE EMPRESAS POR RECURSOS OFERECIDOS PELO SITE</a:t>
            </a:r>
          </a:p>
        </p:txBody>
      </p:sp>
      <p:sp>
        <p:nvSpPr>
          <p:cNvPr id="31" name="CaixaDeTexto 30"/>
          <p:cNvSpPr txBox="1"/>
          <p:nvPr/>
        </p:nvSpPr>
        <p:spPr>
          <a:xfrm>
            <a:off x="9897568" y="5483415"/>
            <a:ext cx="22280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rgbClr val="F06500"/>
                </a:solidFill>
                <a:latin typeface="Century Gothic" panose="020B0502020202020204" pitchFamily="34" charset="0"/>
              </a:rPr>
              <a:t>Catálogos de produtos</a:t>
            </a:r>
          </a:p>
        </p:txBody>
      </p:sp>
      <p:sp>
        <p:nvSpPr>
          <p:cNvPr id="32" name="CaixaDeTexto 31"/>
          <p:cNvSpPr txBox="1"/>
          <p:nvPr/>
        </p:nvSpPr>
        <p:spPr>
          <a:xfrm>
            <a:off x="5432609" y="3838076"/>
            <a:ext cx="24667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2400" b="1" dirty="0">
                <a:solidFill>
                  <a:srgbClr val="F06500"/>
                </a:solidFill>
                <a:latin typeface="Century Gothic" panose="020B0502020202020204" pitchFamily="34" charset="0"/>
              </a:rPr>
              <a:t>Personalização de produtos</a:t>
            </a:r>
          </a:p>
        </p:txBody>
      </p:sp>
      <p:sp>
        <p:nvSpPr>
          <p:cNvPr id="33" name="CaixaDeTexto 32"/>
          <p:cNvSpPr txBox="1"/>
          <p:nvPr/>
        </p:nvSpPr>
        <p:spPr>
          <a:xfrm>
            <a:off x="5772173" y="3281727"/>
            <a:ext cx="24345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2400" b="1" dirty="0">
                <a:solidFill>
                  <a:srgbClr val="20356E"/>
                </a:solidFill>
                <a:latin typeface="Century Gothic" panose="020B0502020202020204" pitchFamily="34" charset="0"/>
              </a:rPr>
              <a:t>Lista de preços</a:t>
            </a:r>
          </a:p>
        </p:txBody>
      </p:sp>
      <p:sp>
        <p:nvSpPr>
          <p:cNvPr id="34" name="CaixaDeTexto 33"/>
          <p:cNvSpPr txBox="1"/>
          <p:nvPr/>
        </p:nvSpPr>
        <p:spPr>
          <a:xfrm>
            <a:off x="4761597" y="2809304"/>
            <a:ext cx="41036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2400" b="1" dirty="0">
                <a:solidFill>
                  <a:srgbClr val="F06500"/>
                </a:solidFill>
                <a:latin typeface="Century Gothic" panose="020B0502020202020204" pitchFamily="34" charset="0"/>
              </a:rPr>
              <a:t>Sistema de pedidos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7662A694-7D4E-4C00-A2F0-AAFB75D592C7}"/>
              </a:ext>
            </a:extLst>
          </p:cNvPr>
          <p:cNvSpPr/>
          <p:nvPr/>
        </p:nvSpPr>
        <p:spPr>
          <a:xfrm>
            <a:off x="0" y="4497"/>
            <a:ext cx="12192000" cy="1371089"/>
          </a:xfrm>
          <a:prstGeom prst="rect">
            <a:avLst/>
          </a:prstGeom>
          <a:solidFill>
            <a:srgbClr val="0301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030142"/>
              </a:solidFill>
            </a:endParaRP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31A530DB-99B8-4A47-A8E2-DBAE3D06D373}"/>
              </a:ext>
            </a:extLst>
          </p:cNvPr>
          <p:cNvSpPr txBox="1"/>
          <p:nvPr/>
        </p:nvSpPr>
        <p:spPr>
          <a:xfrm>
            <a:off x="6051030" y="51224"/>
            <a:ext cx="6096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8800" b="1" dirty="0">
                <a:solidFill>
                  <a:srgbClr val="F1F2EC"/>
                </a:solidFill>
                <a:latin typeface="Century Gothic" panose="020B0502020202020204" pitchFamily="34" charset="0"/>
              </a:rPr>
              <a:t>GRÁFICOS</a:t>
            </a:r>
          </a:p>
        </p:txBody>
      </p:sp>
    </p:spTree>
    <p:extLst>
      <p:ext uri="{BB962C8B-B14F-4D97-AF65-F5344CB8AC3E}">
        <p14:creationId xmlns:p14="http://schemas.microsoft.com/office/powerpoint/2010/main" val="1947026298"/>
      </p:ext>
    </p:extLst>
  </p:cSld>
  <p:clrMapOvr>
    <a:masterClrMapping/>
  </p:clrMapOvr>
  <p:transition spd="slow">
    <p:push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79A0212A-08AA-4B08-8BA4-8194174B07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1AF49D68-E961-4739-979F-49757686F2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616E8B8A-6276-4B8A-BBB2-DF8A45F06B21}"/>
              </a:ext>
            </a:extLst>
          </p:cNvPr>
          <p:cNvSpPr txBox="1"/>
          <p:nvPr/>
        </p:nvSpPr>
        <p:spPr>
          <a:xfrm>
            <a:off x="810992" y="-159660"/>
            <a:ext cx="6096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800" b="1" dirty="0">
                <a:solidFill>
                  <a:srgbClr val="E59F01"/>
                </a:solidFill>
                <a:latin typeface="Century Gothic" panose="020B0502020202020204" pitchFamily="34" charset="0"/>
              </a:rPr>
              <a:t>OBJETIVOS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52496068-4CE1-4709-B325-8DA04D806E2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5498"/>
            <a:ext cx="12192000" cy="6858000"/>
          </a:xfrm>
          <a:prstGeom prst="rect">
            <a:avLst/>
          </a:prstGeom>
        </p:spPr>
      </p:pic>
      <p:cxnSp>
        <p:nvCxnSpPr>
          <p:cNvPr id="13" name="Conector: Angulado 12">
            <a:extLst>
              <a:ext uri="{FF2B5EF4-FFF2-40B4-BE49-F238E27FC236}">
                <a16:creationId xmlns:a16="http://schemas.microsoft.com/office/drawing/2014/main" id="{8C5339F3-D939-4969-AECD-ECF0DDD3482D}"/>
              </a:ext>
            </a:extLst>
          </p:cNvPr>
          <p:cNvCxnSpPr>
            <a:cxnSpLocks/>
            <a:stCxn id="75" idx="3"/>
            <a:endCxn id="29" idx="1"/>
          </p:cNvCxnSpPr>
          <p:nvPr/>
        </p:nvCxnSpPr>
        <p:spPr>
          <a:xfrm>
            <a:off x="1600682" y="3481011"/>
            <a:ext cx="4825485" cy="4569"/>
          </a:xfrm>
          <a:prstGeom prst="bentConnector3">
            <a:avLst>
              <a:gd name="adj1" fmla="val 50000"/>
            </a:avLst>
          </a:prstGeom>
          <a:ln w="57150" cap="rnd">
            <a:solidFill>
              <a:srgbClr val="E59F0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: Angulado 21">
            <a:extLst>
              <a:ext uri="{FF2B5EF4-FFF2-40B4-BE49-F238E27FC236}">
                <a16:creationId xmlns:a16="http://schemas.microsoft.com/office/drawing/2014/main" id="{F852AE9B-F04C-490D-9A31-59AF1A430188}"/>
              </a:ext>
            </a:extLst>
          </p:cNvPr>
          <p:cNvCxnSpPr>
            <a:cxnSpLocks/>
            <a:stCxn id="65" idx="3"/>
            <a:endCxn id="30" idx="1"/>
          </p:cNvCxnSpPr>
          <p:nvPr/>
        </p:nvCxnSpPr>
        <p:spPr>
          <a:xfrm flipV="1">
            <a:off x="2296125" y="5930312"/>
            <a:ext cx="4770270" cy="520025"/>
          </a:xfrm>
          <a:prstGeom prst="bentConnector3">
            <a:avLst>
              <a:gd name="adj1" fmla="val 50000"/>
            </a:avLst>
          </a:prstGeom>
          <a:ln w="57150" cap="rnd">
            <a:solidFill>
              <a:srgbClr val="E59F0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F4B456B5-976B-47A4-A599-5AC709D079EC}"/>
              </a:ext>
            </a:extLst>
          </p:cNvPr>
          <p:cNvSpPr txBox="1"/>
          <p:nvPr/>
        </p:nvSpPr>
        <p:spPr>
          <a:xfrm>
            <a:off x="6426167" y="2839249"/>
            <a:ext cx="5851161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600" b="1" dirty="0">
                <a:solidFill>
                  <a:srgbClr val="F06500"/>
                </a:solidFill>
                <a:latin typeface="Century Gothic" panose="020B0502020202020204" pitchFamily="34" charset="0"/>
              </a:rPr>
              <a:t>Reestruturar o sistema do Colégio 22 de Abril, sofisticando a comunicação e gestão escolar.</a:t>
            </a: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C72A89AA-BF84-4607-8267-E3E0321B468E}"/>
              </a:ext>
            </a:extLst>
          </p:cNvPr>
          <p:cNvSpPr txBox="1"/>
          <p:nvPr/>
        </p:nvSpPr>
        <p:spPr>
          <a:xfrm>
            <a:off x="7066395" y="5283981"/>
            <a:ext cx="5079111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600" b="1" dirty="0">
                <a:solidFill>
                  <a:srgbClr val="F06500"/>
                </a:solidFill>
                <a:latin typeface="Century Gothic" panose="020B0502020202020204" pitchFamily="34" charset="0"/>
              </a:rPr>
              <a:t>Analisar o impacto de um sistema desatualizado perante as novas tecnologias.</a:t>
            </a:r>
          </a:p>
        </p:txBody>
      </p:sp>
      <p:cxnSp>
        <p:nvCxnSpPr>
          <p:cNvPr id="37" name="Conector: Angulado 36">
            <a:extLst>
              <a:ext uri="{FF2B5EF4-FFF2-40B4-BE49-F238E27FC236}">
                <a16:creationId xmlns:a16="http://schemas.microsoft.com/office/drawing/2014/main" id="{251C1A93-5469-4C62-8D1F-87142070118E}"/>
              </a:ext>
            </a:extLst>
          </p:cNvPr>
          <p:cNvCxnSpPr>
            <a:cxnSpLocks/>
            <a:stCxn id="69" idx="3"/>
            <a:endCxn id="40" idx="1"/>
          </p:cNvCxnSpPr>
          <p:nvPr/>
        </p:nvCxnSpPr>
        <p:spPr>
          <a:xfrm flipV="1">
            <a:off x="2079731" y="4835994"/>
            <a:ext cx="1266450" cy="854521"/>
          </a:xfrm>
          <a:prstGeom prst="bentConnector3">
            <a:avLst>
              <a:gd name="adj1" fmla="val 50000"/>
            </a:avLst>
          </a:prstGeom>
          <a:ln w="57150" cap="rnd">
            <a:solidFill>
              <a:srgbClr val="E59F0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637FD208-CA57-46DD-A0C9-FAFF00F1693B}"/>
              </a:ext>
            </a:extLst>
          </p:cNvPr>
          <p:cNvSpPr txBox="1"/>
          <p:nvPr/>
        </p:nvSpPr>
        <p:spPr>
          <a:xfrm>
            <a:off x="3346181" y="4189663"/>
            <a:ext cx="4307059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600" b="1" dirty="0">
                <a:solidFill>
                  <a:srgbClr val="F1F2EC"/>
                </a:solidFill>
                <a:latin typeface="Century Gothic" panose="020B0502020202020204" pitchFamily="34" charset="0"/>
              </a:rPr>
              <a:t>Identificar o público alvo que a instituição deseja atingir com o site.</a:t>
            </a:r>
          </a:p>
        </p:txBody>
      </p:sp>
      <p:pic>
        <p:nvPicPr>
          <p:cNvPr id="65" name="Imagem 64">
            <a:extLst>
              <a:ext uri="{FF2B5EF4-FFF2-40B4-BE49-F238E27FC236}">
                <a16:creationId xmlns:a16="http://schemas.microsoft.com/office/drawing/2014/main" id="{3D083C45-361C-481F-915D-EE5E20ECDF8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931" y="6206027"/>
            <a:ext cx="1637194" cy="488620"/>
          </a:xfrm>
          <a:prstGeom prst="rect">
            <a:avLst/>
          </a:prstGeom>
        </p:spPr>
      </p:pic>
      <p:pic>
        <p:nvPicPr>
          <p:cNvPr id="69" name="Imagem 68">
            <a:extLst>
              <a:ext uri="{FF2B5EF4-FFF2-40B4-BE49-F238E27FC236}">
                <a16:creationId xmlns:a16="http://schemas.microsoft.com/office/drawing/2014/main" id="{6E51A24D-5610-42AA-A723-BB7E69D29F6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93" y="5471298"/>
            <a:ext cx="1469038" cy="438434"/>
          </a:xfrm>
          <a:prstGeom prst="rect">
            <a:avLst/>
          </a:prstGeom>
        </p:spPr>
      </p:pic>
      <p:pic>
        <p:nvPicPr>
          <p:cNvPr id="75" name="Imagem 74">
            <a:extLst>
              <a:ext uri="{FF2B5EF4-FFF2-40B4-BE49-F238E27FC236}">
                <a16:creationId xmlns:a16="http://schemas.microsoft.com/office/drawing/2014/main" id="{7AE10347-1193-49F6-AE60-6B0BACEAC34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644" y="3261794"/>
            <a:ext cx="1469038" cy="438434"/>
          </a:xfrm>
          <a:prstGeom prst="rect">
            <a:avLst/>
          </a:prstGeom>
        </p:spPr>
      </p:pic>
      <p:cxnSp>
        <p:nvCxnSpPr>
          <p:cNvPr id="78" name="Conector: Angulado 77">
            <a:extLst>
              <a:ext uri="{FF2B5EF4-FFF2-40B4-BE49-F238E27FC236}">
                <a16:creationId xmlns:a16="http://schemas.microsoft.com/office/drawing/2014/main" id="{EA07C807-5575-4111-B424-88930F024B48}"/>
              </a:ext>
            </a:extLst>
          </p:cNvPr>
          <p:cNvCxnSpPr>
            <a:cxnSpLocks/>
            <a:stCxn id="79" idx="3"/>
            <a:endCxn id="81" idx="1"/>
          </p:cNvCxnSpPr>
          <p:nvPr/>
        </p:nvCxnSpPr>
        <p:spPr>
          <a:xfrm flipV="1">
            <a:off x="1914157" y="2592086"/>
            <a:ext cx="1727964" cy="278159"/>
          </a:xfrm>
          <a:prstGeom prst="bentConnector3">
            <a:avLst>
              <a:gd name="adj1" fmla="val 50000"/>
            </a:avLst>
          </a:prstGeom>
          <a:ln w="57150" cap="rnd">
            <a:solidFill>
              <a:srgbClr val="E59F0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9" name="Imagem 78">
            <a:extLst>
              <a:ext uri="{FF2B5EF4-FFF2-40B4-BE49-F238E27FC236}">
                <a16:creationId xmlns:a16="http://schemas.microsoft.com/office/drawing/2014/main" id="{4AC37DF8-E90B-4007-A7BA-C2778253128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119" y="2651028"/>
            <a:ext cx="1469038" cy="438434"/>
          </a:xfrm>
          <a:prstGeom prst="rect">
            <a:avLst/>
          </a:prstGeom>
        </p:spPr>
      </p:pic>
      <p:sp>
        <p:nvSpPr>
          <p:cNvPr id="81" name="CaixaDeTexto 80">
            <a:extLst>
              <a:ext uri="{FF2B5EF4-FFF2-40B4-BE49-F238E27FC236}">
                <a16:creationId xmlns:a16="http://schemas.microsoft.com/office/drawing/2014/main" id="{B03F0228-B4DA-49E0-829B-0FF90E75E668}"/>
              </a:ext>
            </a:extLst>
          </p:cNvPr>
          <p:cNvSpPr txBox="1"/>
          <p:nvPr/>
        </p:nvSpPr>
        <p:spPr>
          <a:xfrm>
            <a:off x="3642121" y="1945755"/>
            <a:ext cx="4307059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600" b="1" dirty="0">
                <a:solidFill>
                  <a:srgbClr val="F1F2EC"/>
                </a:solidFill>
                <a:latin typeface="Century Gothic" panose="020B0502020202020204" pitchFamily="34" charset="0"/>
              </a:rPr>
              <a:t>Verificar as defasagens das funções do atual sistema.</a:t>
            </a:r>
          </a:p>
        </p:txBody>
      </p:sp>
      <p:cxnSp>
        <p:nvCxnSpPr>
          <p:cNvPr id="85" name="Conector: Angulado 84">
            <a:extLst>
              <a:ext uri="{FF2B5EF4-FFF2-40B4-BE49-F238E27FC236}">
                <a16:creationId xmlns:a16="http://schemas.microsoft.com/office/drawing/2014/main" id="{5BCAB885-FC15-43C4-B3F1-C8DF4D96F9F6}"/>
              </a:ext>
            </a:extLst>
          </p:cNvPr>
          <p:cNvCxnSpPr>
            <a:cxnSpLocks/>
            <a:stCxn id="86" idx="3"/>
            <a:endCxn id="87" idx="1"/>
          </p:cNvCxnSpPr>
          <p:nvPr/>
        </p:nvCxnSpPr>
        <p:spPr>
          <a:xfrm flipV="1">
            <a:off x="1914157" y="1535404"/>
            <a:ext cx="6151858" cy="273099"/>
          </a:xfrm>
          <a:prstGeom prst="bentConnector3">
            <a:avLst>
              <a:gd name="adj1" fmla="val 50000"/>
            </a:avLst>
          </a:prstGeom>
          <a:ln w="57150" cap="rnd">
            <a:solidFill>
              <a:srgbClr val="E59F0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6" name="Imagem 85">
            <a:extLst>
              <a:ext uri="{FF2B5EF4-FFF2-40B4-BE49-F238E27FC236}">
                <a16:creationId xmlns:a16="http://schemas.microsoft.com/office/drawing/2014/main" id="{21719F47-03A2-4FCA-9B57-1409EBA9040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119" y="1589286"/>
            <a:ext cx="1469038" cy="438434"/>
          </a:xfrm>
          <a:prstGeom prst="rect">
            <a:avLst/>
          </a:prstGeom>
        </p:spPr>
      </p:pic>
      <p:sp>
        <p:nvSpPr>
          <p:cNvPr id="87" name="CaixaDeTexto 86">
            <a:extLst>
              <a:ext uri="{FF2B5EF4-FFF2-40B4-BE49-F238E27FC236}">
                <a16:creationId xmlns:a16="http://schemas.microsoft.com/office/drawing/2014/main" id="{F68EB4A9-7561-4409-B71C-C9FE9578EA5F}"/>
              </a:ext>
            </a:extLst>
          </p:cNvPr>
          <p:cNvSpPr txBox="1"/>
          <p:nvPr/>
        </p:nvSpPr>
        <p:spPr>
          <a:xfrm>
            <a:off x="8066015" y="889073"/>
            <a:ext cx="4307059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600" b="1" dirty="0">
                <a:solidFill>
                  <a:srgbClr val="F06500"/>
                </a:solidFill>
                <a:latin typeface="Century Gothic" panose="020B0502020202020204" pitchFamily="34" charset="0"/>
              </a:rPr>
              <a:t>Desenvolver um site institucional e otimizar o sistema vigente.</a:t>
            </a:r>
          </a:p>
        </p:txBody>
      </p:sp>
    </p:spTree>
    <p:extLst>
      <p:ext uri="{BB962C8B-B14F-4D97-AF65-F5344CB8AC3E}">
        <p14:creationId xmlns:p14="http://schemas.microsoft.com/office/powerpoint/2010/main" val="2362386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750"/>
                            </p:stCondLst>
                            <p:childTnLst>
                              <p:par>
                                <p:cTn id="18" presetID="2" presetClass="entr" presetSubtype="2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" presetClass="entr" presetSubtype="2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" presetClass="entr" presetSubtype="2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" presetClass="entr" presetSubtype="2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" presetClass="entr" presetSubtype="2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9" grpId="0"/>
      <p:bldP spid="30" grpId="0"/>
      <p:bldP spid="40" grpId="0"/>
      <p:bldP spid="81" grpId="0"/>
      <p:bldP spid="8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riângulo isósceles 3">
            <a:extLst>
              <a:ext uri="{FF2B5EF4-FFF2-40B4-BE49-F238E27FC236}">
                <a16:creationId xmlns:a16="http://schemas.microsoft.com/office/drawing/2014/main" id="{C021838E-A60C-4640-B806-EFD39732A40E}"/>
              </a:ext>
            </a:extLst>
          </p:cNvPr>
          <p:cNvSpPr/>
          <p:nvPr/>
        </p:nvSpPr>
        <p:spPr>
          <a:xfrm rot="10800000">
            <a:off x="0" y="0"/>
            <a:ext cx="12191999" cy="3429000"/>
          </a:xfrm>
          <a:prstGeom prst="triangle">
            <a:avLst/>
          </a:prstGeom>
          <a:solidFill>
            <a:srgbClr val="F1F2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Triângulo isósceles 4">
            <a:extLst>
              <a:ext uri="{FF2B5EF4-FFF2-40B4-BE49-F238E27FC236}">
                <a16:creationId xmlns:a16="http://schemas.microsoft.com/office/drawing/2014/main" id="{692B2F6B-2AE7-4423-9646-7238C9AE4FE1}"/>
              </a:ext>
            </a:extLst>
          </p:cNvPr>
          <p:cNvSpPr/>
          <p:nvPr/>
        </p:nvSpPr>
        <p:spPr>
          <a:xfrm>
            <a:off x="1" y="3429000"/>
            <a:ext cx="12191999" cy="3429000"/>
          </a:xfrm>
          <a:prstGeom prst="triangle">
            <a:avLst/>
          </a:prstGeom>
          <a:solidFill>
            <a:srgbClr val="F1F2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Triângulo isósceles 5">
            <a:extLst>
              <a:ext uri="{FF2B5EF4-FFF2-40B4-BE49-F238E27FC236}">
                <a16:creationId xmlns:a16="http://schemas.microsoft.com/office/drawing/2014/main" id="{5DF3E851-38CF-4483-A425-C25408E37095}"/>
              </a:ext>
            </a:extLst>
          </p:cNvPr>
          <p:cNvSpPr/>
          <p:nvPr/>
        </p:nvSpPr>
        <p:spPr>
          <a:xfrm rot="5400000">
            <a:off x="-381003" y="381001"/>
            <a:ext cx="6858003" cy="6096000"/>
          </a:xfrm>
          <a:prstGeom prst="triangle">
            <a:avLst/>
          </a:prstGeom>
          <a:solidFill>
            <a:srgbClr val="F06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Triângulo isósceles 6">
            <a:extLst>
              <a:ext uri="{FF2B5EF4-FFF2-40B4-BE49-F238E27FC236}">
                <a16:creationId xmlns:a16="http://schemas.microsoft.com/office/drawing/2014/main" id="{00C0652E-1D76-4768-8021-FCF7DD12AAA2}"/>
              </a:ext>
            </a:extLst>
          </p:cNvPr>
          <p:cNvSpPr/>
          <p:nvPr/>
        </p:nvSpPr>
        <p:spPr>
          <a:xfrm rot="16200000">
            <a:off x="5714998" y="381002"/>
            <a:ext cx="6858003" cy="6096000"/>
          </a:xfrm>
          <a:prstGeom prst="triangle">
            <a:avLst/>
          </a:prstGeom>
          <a:solidFill>
            <a:srgbClr val="F06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8787584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71C852-199B-4DCA-B165-58BC8C6F01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3275"/>
            <a:ext cx="11927582" cy="1427414"/>
          </a:xfrm>
        </p:spPr>
        <p:txBody>
          <a:bodyPr/>
          <a:lstStyle/>
          <a:p>
            <a:r>
              <a:rPr lang="pt-BR" dirty="0"/>
              <a:t>Objetivos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3D49D98-91C1-453C-87DE-7A0E954A20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fontAlgn="base"/>
            <a:r>
              <a:rPr lang="pt-BR" sz="2000" b="1" dirty="0"/>
              <a:t>Apresentar os Integrantes do Grupo e suas funções no projeto.</a:t>
            </a:r>
          </a:p>
          <a:p>
            <a:pPr fontAlgn="base"/>
            <a:r>
              <a:rPr lang="pt-BR" sz="2000" b="1" dirty="0"/>
              <a:t>Explicar NOVAMENTE  a </a:t>
            </a:r>
            <a:r>
              <a:rPr lang="pt-BR" sz="2000" b="1" dirty="0" err="1"/>
              <a:t>idéia</a:t>
            </a:r>
            <a:r>
              <a:rPr lang="pt-BR" sz="2000" b="1" dirty="0"/>
              <a:t> do Projeto Resumidamente junto com as propostas de solução do projeto.</a:t>
            </a:r>
          </a:p>
          <a:p>
            <a:pPr fontAlgn="base"/>
            <a:r>
              <a:rPr lang="pt-BR" sz="2000" b="1" dirty="0"/>
              <a:t>Mostrar alguma parte da pesquisa para chegar no tema (com referência).</a:t>
            </a:r>
          </a:p>
          <a:p>
            <a:pPr fontAlgn="base"/>
            <a:r>
              <a:rPr lang="pt-BR" sz="2000" b="1" dirty="0"/>
              <a:t>Mostrar dados (*Gráficos, Tabelas entrevista….).</a:t>
            </a:r>
          </a:p>
          <a:p>
            <a:pPr fontAlgn="base"/>
            <a:r>
              <a:rPr lang="pt-BR" sz="2000" b="1" dirty="0"/>
              <a:t>Objetivo Geral e Específico.</a:t>
            </a:r>
          </a:p>
          <a:p>
            <a:pPr fontAlgn="base"/>
            <a:r>
              <a:rPr lang="pt-BR" sz="2000" b="1" dirty="0"/>
              <a:t>Levantamento de Requisitos (PAW).</a:t>
            </a:r>
          </a:p>
          <a:p>
            <a:pPr fontAlgn="base"/>
            <a:r>
              <a:rPr lang="pt-BR" sz="2000" b="1" dirty="0"/>
              <a:t>Cronograma de Trabalho do Projeto.</a:t>
            </a:r>
          </a:p>
          <a:p>
            <a:pPr fontAlgn="base"/>
            <a:r>
              <a:rPr lang="pt-BR" sz="2000" b="1" dirty="0" err="1"/>
              <a:t>Wireframe</a:t>
            </a:r>
            <a:endParaRPr lang="pt-BR" sz="2000" b="1" dirty="0"/>
          </a:p>
          <a:p>
            <a:pPr fontAlgn="base"/>
            <a:r>
              <a:rPr lang="pt-BR" sz="2000" b="1" dirty="0"/>
              <a:t>Mapa do Site</a:t>
            </a:r>
          </a:p>
          <a:p>
            <a:pPr fontAlgn="base"/>
            <a:r>
              <a:rPr lang="pt-BR" sz="2000" b="1" dirty="0"/>
              <a:t>Mostrar o Projeto Prático Desenvolvido até o momento.</a:t>
            </a:r>
          </a:p>
          <a:p>
            <a:pPr fontAlgn="base"/>
            <a:r>
              <a:rPr lang="pt-BR" sz="2000" b="1" dirty="0"/>
              <a:t>Bibliografia. (Não é para ler, apenas mostrar no final).</a:t>
            </a:r>
          </a:p>
        </p:txBody>
      </p:sp>
    </p:spTree>
    <p:extLst>
      <p:ext uri="{BB962C8B-B14F-4D97-AF65-F5344CB8AC3E}">
        <p14:creationId xmlns:p14="http://schemas.microsoft.com/office/powerpoint/2010/main" val="26812726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2C3C46D3-5F47-4ACD-9746-FCC6297FB9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77EF0090-0230-44FD-8374-4D4193F3C9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7D4060CA-5B56-4140-9AB5-A652F3436D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08E39FD5-F22B-49F6-B21E-E0371150360A}"/>
              </a:ext>
            </a:extLst>
          </p:cNvPr>
          <p:cNvSpPr txBox="1"/>
          <p:nvPr/>
        </p:nvSpPr>
        <p:spPr>
          <a:xfrm>
            <a:off x="222739" y="689313"/>
            <a:ext cx="1196926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000" b="1" dirty="0">
                <a:solidFill>
                  <a:srgbClr val="E59F01"/>
                </a:solidFill>
                <a:latin typeface="Century Gothic" panose="020B0502020202020204" pitchFamily="34" charset="0"/>
              </a:rPr>
              <a:t>Reestruturar o sistema do Colégio 22 de abril, sofisticando a comunicação e gestão escolar.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7F1D4413-BED9-49A1-B259-DD04EDA2442E}"/>
              </a:ext>
            </a:extLst>
          </p:cNvPr>
          <p:cNvSpPr txBox="1"/>
          <p:nvPr/>
        </p:nvSpPr>
        <p:spPr>
          <a:xfrm>
            <a:off x="222739" y="84797"/>
            <a:ext cx="1535723" cy="646331"/>
          </a:xfrm>
          <a:prstGeom prst="rect">
            <a:avLst/>
          </a:prstGeom>
          <a:solidFill>
            <a:srgbClr val="E59F0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>
                <a:solidFill>
                  <a:srgbClr val="20356E"/>
                </a:solidFill>
                <a:latin typeface="Century Gothic" panose="020B0502020202020204" pitchFamily="34" charset="0"/>
              </a:rPr>
              <a:t>Geral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13F79E02-5171-4210-AC1A-7060CAFD2C4D}"/>
              </a:ext>
            </a:extLst>
          </p:cNvPr>
          <p:cNvSpPr txBox="1"/>
          <p:nvPr/>
        </p:nvSpPr>
        <p:spPr>
          <a:xfrm>
            <a:off x="222739" y="1854981"/>
            <a:ext cx="2562664" cy="646331"/>
          </a:xfrm>
          <a:prstGeom prst="rect">
            <a:avLst/>
          </a:prstGeom>
          <a:solidFill>
            <a:srgbClr val="F065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>
                <a:solidFill>
                  <a:srgbClr val="20356E"/>
                </a:solidFill>
                <a:latin typeface="Century Gothic" panose="020B0502020202020204" pitchFamily="34" charset="0"/>
              </a:rPr>
              <a:t>Específico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C1961920-45BD-4B8E-9A7D-6C5A1DADA664}"/>
              </a:ext>
            </a:extLst>
          </p:cNvPr>
          <p:cNvSpPr txBox="1"/>
          <p:nvPr/>
        </p:nvSpPr>
        <p:spPr>
          <a:xfrm>
            <a:off x="222739" y="2501312"/>
            <a:ext cx="430705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rgbClr val="F06500"/>
                </a:solidFill>
                <a:latin typeface="Century Gothic" panose="020B0502020202020204" pitchFamily="34" charset="0"/>
              </a:rPr>
              <a:t>Analisar o impacto de um sistema desatualizado perante as novas tecnologias;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CC9316F3-EE98-4923-95F1-AE29E797FE59}"/>
              </a:ext>
            </a:extLst>
          </p:cNvPr>
          <p:cNvSpPr txBox="1"/>
          <p:nvPr/>
        </p:nvSpPr>
        <p:spPr>
          <a:xfrm>
            <a:off x="222738" y="4546769"/>
            <a:ext cx="430705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rgbClr val="F06500"/>
                </a:solidFill>
                <a:latin typeface="Century Gothic" panose="020B0502020202020204" pitchFamily="34" charset="0"/>
              </a:rPr>
              <a:t>Verificar as defasagens das funções do atual sistema;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13F6E799-7AA5-445A-B350-585C5E3A3416}"/>
              </a:ext>
            </a:extLst>
          </p:cNvPr>
          <p:cNvSpPr txBox="1"/>
          <p:nvPr/>
        </p:nvSpPr>
        <p:spPr>
          <a:xfrm>
            <a:off x="7884939" y="2501312"/>
            <a:ext cx="430705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rgbClr val="F06500"/>
                </a:solidFill>
                <a:latin typeface="Century Gothic" panose="020B0502020202020204" pitchFamily="34" charset="0"/>
              </a:rPr>
              <a:t>Identificar o público alvo que a instituição deseja atingir com o site;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563570DB-8EAB-49C6-AA9F-DC558E5874EE}"/>
              </a:ext>
            </a:extLst>
          </p:cNvPr>
          <p:cNvSpPr txBox="1"/>
          <p:nvPr/>
        </p:nvSpPr>
        <p:spPr>
          <a:xfrm>
            <a:off x="7884938" y="4546768"/>
            <a:ext cx="430705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rgbClr val="F06500"/>
                </a:solidFill>
                <a:latin typeface="Century Gothic" panose="020B0502020202020204" pitchFamily="34" charset="0"/>
              </a:rPr>
              <a:t>Desenvolver um site institucional e otimizar o sistema vigente;</a:t>
            </a:r>
          </a:p>
        </p:txBody>
      </p:sp>
    </p:spTree>
    <p:extLst>
      <p:ext uri="{BB962C8B-B14F-4D97-AF65-F5344CB8AC3E}">
        <p14:creationId xmlns:p14="http://schemas.microsoft.com/office/powerpoint/2010/main" val="2629660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75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animBg="1"/>
      <p:bldP spid="11" grpId="0" animBg="1"/>
      <p:bldP spid="12" grpId="0"/>
      <p:bldP spid="13" grpId="0"/>
      <p:bldP spid="14" grpId="0"/>
      <p:bldP spid="1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2C3C46D3-5F47-4ACD-9746-FCC6297FB9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77EF0090-0230-44FD-8374-4D4193F3C9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7D4060CA-5B56-4140-9AB5-A652F3436D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08E39FD5-F22B-49F6-B21E-E0371150360A}"/>
              </a:ext>
            </a:extLst>
          </p:cNvPr>
          <p:cNvSpPr txBox="1"/>
          <p:nvPr/>
        </p:nvSpPr>
        <p:spPr>
          <a:xfrm>
            <a:off x="222739" y="689313"/>
            <a:ext cx="1196926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000" b="1" dirty="0">
                <a:solidFill>
                  <a:srgbClr val="E59F01"/>
                </a:solidFill>
                <a:latin typeface="Century Gothic" panose="020B0502020202020204" pitchFamily="34" charset="0"/>
              </a:rPr>
              <a:t>Reestruturar o sistema do Colégio 22 de abril, sofisticando a comunicação e gestão escolar.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7F1D4413-BED9-49A1-B259-DD04EDA2442E}"/>
              </a:ext>
            </a:extLst>
          </p:cNvPr>
          <p:cNvSpPr txBox="1"/>
          <p:nvPr/>
        </p:nvSpPr>
        <p:spPr>
          <a:xfrm>
            <a:off x="222739" y="84797"/>
            <a:ext cx="1535723" cy="646331"/>
          </a:xfrm>
          <a:prstGeom prst="rect">
            <a:avLst/>
          </a:prstGeom>
          <a:solidFill>
            <a:srgbClr val="E59F0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>
                <a:solidFill>
                  <a:srgbClr val="20356E"/>
                </a:solidFill>
                <a:latin typeface="Century Gothic" panose="020B0502020202020204" pitchFamily="34" charset="0"/>
              </a:rPr>
              <a:t>Geral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13F79E02-5171-4210-AC1A-7060CAFD2C4D}"/>
              </a:ext>
            </a:extLst>
          </p:cNvPr>
          <p:cNvSpPr txBox="1"/>
          <p:nvPr/>
        </p:nvSpPr>
        <p:spPr>
          <a:xfrm>
            <a:off x="222739" y="1854981"/>
            <a:ext cx="2562664" cy="646331"/>
          </a:xfrm>
          <a:prstGeom prst="rect">
            <a:avLst/>
          </a:prstGeom>
          <a:solidFill>
            <a:srgbClr val="F065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>
                <a:solidFill>
                  <a:srgbClr val="20356E"/>
                </a:solidFill>
                <a:latin typeface="Century Gothic" panose="020B0502020202020204" pitchFamily="34" charset="0"/>
              </a:rPr>
              <a:t>Específico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C1961920-45BD-4B8E-9A7D-6C5A1DADA664}"/>
              </a:ext>
            </a:extLst>
          </p:cNvPr>
          <p:cNvSpPr txBox="1"/>
          <p:nvPr/>
        </p:nvSpPr>
        <p:spPr>
          <a:xfrm>
            <a:off x="222739" y="2501312"/>
            <a:ext cx="430705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rgbClr val="F06500"/>
                </a:solidFill>
                <a:latin typeface="Century Gothic" panose="020B0502020202020204" pitchFamily="34" charset="0"/>
              </a:rPr>
              <a:t>Analisar o impacto de um sistema desatualizado perante as novas tecnologias;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CC9316F3-EE98-4923-95F1-AE29E797FE59}"/>
              </a:ext>
            </a:extLst>
          </p:cNvPr>
          <p:cNvSpPr txBox="1"/>
          <p:nvPr/>
        </p:nvSpPr>
        <p:spPr>
          <a:xfrm>
            <a:off x="222738" y="4546769"/>
            <a:ext cx="430705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rgbClr val="F06500"/>
                </a:solidFill>
                <a:latin typeface="Century Gothic" panose="020B0502020202020204" pitchFamily="34" charset="0"/>
              </a:rPr>
              <a:t>Verificar as defasagens das funções do atual sistema;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13F6E799-7AA5-445A-B350-585C5E3A3416}"/>
              </a:ext>
            </a:extLst>
          </p:cNvPr>
          <p:cNvSpPr txBox="1"/>
          <p:nvPr/>
        </p:nvSpPr>
        <p:spPr>
          <a:xfrm>
            <a:off x="7884939" y="2501312"/>
            <a:ext cx="430705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rgbClr val="F06500"/>
                </a:solidFill>
                <a:latin typeface="Century Gothic" panose="020B0502020202020204" pitchFamily="34" charset="0"/>
              </a:rPr>
              <a:t>Identificar o público alvo que a instituição deseja atingir com o site;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563570DB-8EAB-49C6-AA9F-DC558E5874EE}"/>
              </a:ext>
            </a:extLst>
          </p:cNvPr>
          <p:cNvSpPr txBox="1"/>
          <p:nvPr/>
        </p:nvSpPr>
        <p:spPr>
          <a:xfrm>
            <a:off x="7884938" y="4546768"/>
            <a:ext cx="430705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rgbClr val="F06500"/>
                </a:solidFill>
                <a:latin typeface="Century Gothic" panose="020B0502020202020204" pitchFamily="34" charset="0"/>
              </a:rPr>
              <a:t>Desenvolver um site institucional e otimizar o sistema vigente;</a:t>
            </a:r>
          </a:p>
        </p:txBody>
      </p:sp>
    </p:spTree>
    <p:extLst>
      <p:ext uri="{BB962C8B-B14F-4D97-AF65-F5344CB8AC3E}">
        <p14:creationId xmlns:p14="http://schemas.microsoft.com/office/powerpoint/2010/main" val="3041260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ac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8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2" presetClass="exit" presetSubtype="8" ac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animBg="1"/>
      <p:bldP spid="11" grpId="0" animBg="1"/>
      <p:bldP spid="12" grpId="1"/>
      <p:bldP spid="13" grpId="1"/>
      <p:bldP spid="14" grpId="1"/>
      <p:bldP spid="15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2C3C46D3-5F47-4ACD-9746-FCC6297FB9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2BB5A10B-B1B6-4570-A18C-B5E76D3088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70E63620-DE86-49B8-AF1A-858320B755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62A0297C-440E-4DB1-A4CB-4AA79B236DAF}"/>
              </a:ext>
            </a:extLst>
          </p:cNvPr>
          <p:cNvSpPr txBox="1"/>
          <p:nvPr/>
        </p:nvSpPr>
        <p:spPr>
          <a:xfrm>
            <a:off x="0" y="0"/>
            <a:ext cx="630232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600" b="1" dirty="0">
                <a:solidFill>
                  <a:srgbClr val="E59F01"/>
                </a:solidFill>
                <a:latin typeface="Century Gothic" panose="020B0502020202020204" pitchFamily="34" charset="0"/>
              </a:rPr>
              <a:t>F01 - Registrar formulário de interesse;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C03F26D3-2898-4A61-AE16-B7B1F3456939}"/>
              </a:ext>
            </a:extLst>
          </p:cNvPr>
          <p:cNvSpPr txBox="1"/>
          <p:nvPr/>
        </p:nvSpPr>
        <p:spPr>
          <a:xfrm>
            <a:off x="0" y="492443"/>
            <a:ext cx="516284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600" b="1" dirty="0">
                <a:solidFill>
                  <a:srgbClr val="E59F01"/>
                </a:solidFill>
                <a:latin typeface="Century Gothic" panose="020B0502020202020204" pitchFamily="34" charset="0"/>
              </a:rPr>
              <a:t>F02 – Área de acesso;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E50174B-7813-4AE8-A168-EDDB6EC0ED3F}"/>
              </a:ext>
            </a:extLst>
          </p:cNvPr>
          <p:cNvSpPr txBox="1"/>
          <p:nvPr/>
        </p:nvSpPr>
        <p:spPr>
          <a:xfrm>
            <a:off x="-1" y="984886"/>
            <a:ext cx="516284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600" b="1" dirty="0">
                <a:solidFill>
                  <a:srgbClr val="E59F01"/>
                </a:solidFill>
                <a:latin typeface="Century Gothic" panose="020B0502020202020204" pitchFamily="34" charset="0"/>
              </a:rPr>
              <a:t>F03 – Esqueci minha senha;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DA40F7E5-A19A-4691-B47F-15F51420E8DC}"/>
              </a:ext>
            </a:extLst>
          </p:cNvPr>
          <p:cNvSpPr txBox="1"/>
          <p:nvPr/>
        </p:nvSpPr>
        <p:spPr>
          <a:xfrm>
            <a:off x="-2" y="1477329"/>
            <a:ext cx="516284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600" b="1" dirty="0">
                <a:solidFill>
                  <a:srgbClr val="E59F01"/>
                </a:solidFill>
                <a:latin typeface="Century Gothic" panose="020B0502020202020204" pitchFamily="34" charset="0"/>
              </a:rPr>
              <a:t>F04 – Emissão de e-mail;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4175BA7F-B6A0-4B8A-A38B-681742A61026}"/>
              </a:ext>
            </a:extLst>
          </p:cNvPr>
          <p:cNvSpPr txBox="1"/>
          <p:nvPr/>
        </p:nvSpPr>
        <p:spPr>
          <a:xfrm>
            <a:off x="-3" y="1969772"/>
            <a:ext cx="516284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600" b="1" dirty="0">
                <a:solidFill>
                  <a:srgbClr val="E59F01"/>
                </a:solidFill>
                <a:latin typeface="Century Gothic" panose="020B0502020202020204" pitchFamily="34" charset="0"/>
              </a:rPr>
              <a:t>F05 – Atualizar senha;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A8F0E5CE-86E8-44B5-BB88-64AB3D9A53F2}"/>
              </a:ext>
            </a:extLst>
          </p:cNvPr>
          <p:cNvSpPr txBox="1"/>
          <p:nvPr/>
        </p:nvSpPr>
        <p:spPr>
          <a:xfrm>
            <a:off x="-4" y="2462215"/>
            <a:ext cx="516284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600" b="1" dirty="0">
                <a:solidFill>
                  <a:srgbClr val="E59F01"/>
                </a:solidFill>
                <a:latin typeface="Century Gothic" panose="020B0502020202020204" pitchFamily="34" charset="0"/>
              </a:rPr>
              <a:t>F06 – Novo comentário;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1B283641-9DA5-4F4B-B6D4-A2230E28E1C7}"/>
              </a:ext>
            </a:extLst>
          </p:cNvPr>
          <p:cNvSpPr txBox="1"/>
          <p:nvPr/>
        </p:nvSpPr>
        <p:spPr>
          <a:xfrm>
            <a:off x="-5" y="2954658"/>
            <a:ext cx="516284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600" b="1" dirty="0">
                <a:solidFill>
                  <a:srgbClr val="E59F01"/>
                </a:solidFill>
                <a:latin typeface="Century Gothic" panose="020B0502020202020204" pitchFamily="34" charset="0"/>
              </a:rPr>
              <a:t>F07 – Excluir </a:t>
            </a:r>
            <a:r>
              <a:rPr lang="pt-BR" sz="2600" b="1" dirty="0" err="1">
                <a:solidFill>
                  <a:srgbClr val="E59F01"/>
                </a:solidFill>
                <a:latin typeface="Century Gothic" panose="020B0502020202020204" pitchFamily="34" charset="0"/>
              </a:rPr>
              <a:t>coment</a:t>
            </a:r>
            <a:r>
              <a:rPr lang="pt-BR" sz="2600" b="1" dirty="0">
                <a:solidFill>
                  <a:srgbClr val="E59F01"/>
                </a:solidFill>
                <a:latin typeface="Century Gothic" panose="020B0502020202020204" pitchFamily="34" charset="0"/>
              </a:rPr>
              <a:t>.;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8714B75E-830D-42A4-8091-A62B2AF3EA7F}"/>
              </a:ext>
            </a:extLst>
          </p:cNvPr>
          <p:cNvSpPr txBox="1"/>
          <p:nvPr/>
        </p:nvSpPr>
        <p:spPr>
          <a:xfrm>
            <a:off x="0" y="3447101"/>
            <a:ext cx="516284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600" b="1" dirty="0">
                <a:solidFill>
                  <a:srgbClr val="E59F01"/>
                </a:solidFill>
                <a:latin typeface="Century Gothic" panose="020B0502020202020204" pitchFamily="34" charset="0"/>
              </a:rPr>
              <a:t>F08 – Denunciar </a:t>
            </a:r>
            <a:r>
              <a:rPr lang="pt-BR" sz="2600" b="1" dirty="0" err="1">
                <a:solidFill>
                  <a:srgbClr val="E59F01"/>
                </a:solidFill>
                <a:latin typeface="Century Gothic" panose="020B0502020202020204" pitchFamily="34" charset="0"/>
              </a:rPr>
              <a:t>coment</a:t>
            </a:r>
            <a:r>
              <a:rPr lang="pt-BR" sz="2600" b="1" dirty="0">
                <a:solidFill>
                  <a:srgbClr val="E59F01"/>
                </a:solidFill>
                <a:latin typeface="Century Gothic" panose="020B0502020202020204" pitchFamily="34" charset="0"/>
              </a:rPr>
              <a:t>.;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DFFA0E0F-4B6C-4220-BD2E-3140B1653D6E}"/>
              </a:ext>
            </a:extLst>
          </p:cNvPr>
          <p:cNvSpPr txBox="1"/>
          <p:nvPr/>
        </p:nvSpPr>
        <p:spPr>
          <a:xfrm>
            <a:off x="-8" y="3939544"/>
            <a:ext cx="516284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600" b="1" dirty="0">
                <a:solidFill>
                  <a:srgbClr val="E59F01"/>
                </a:solidFill>
                <a:latin typeface="Century Gothic" panose="020B0502020202020204" pitchFamily="34" charset="0"/>
              </a:rPr>
              <a:t>F09 – Editar </a:t>
            </a:r>
            <a:r>
              <a:rPr lang="pt-BR" sz="2600" b="1" dirty="0" err="1">
                <a:solidFill>
                  <a:srgbClr val="E59F01"/>
                </a:solidFill>
                <a:latin typeface="Century Gothic" panose="020B0502020202020204" pitchFamily="34" charset="0"/>
              </a:rPr>
              <a:t>coment</a:t>
            </a:r>
            <a:r>
              <a:rPr lang="pt-BR" sz="2600" b="1" dirty="0">
                <a:solidFill>
                  <a:srgbClr val="E59F01"/>
                </a:solidFill>
                <a:latin typeface="Century Gothic" panose="020B0502020202020204" pitchFamily="34" charset="0"/>
              </a:rPr>
              <a:t>.;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85AB9BF0-1EF9-442F-8A1A-F0EFC333243A}"/>
              </a:ext>
            </a:extLst>
          </p:cNvPr>
          <p:cNvSpPr txBox="1"/>
          <p:nvPr/>
        </p:nvSpPr>
        <p:spPr>
          <a:xfrm>
            <a:off x="-9" y="4431987"/>
            <a:ext cx="516284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600" b="1" dirty="0">
                <a:solidFill>
                  <a:srgbClr val="E59F01"/>
                </a:solidFill>
                <a:latin typeface="Century Gothic" panose="020B0502020202020204" pitchFamily="34" charset="0"/>
              </a:rPr>
              <a:t>F10 – Alterar foto de perfil;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7747810E-88A3-4C17-81BF-EAB20FA7CEF4}"/>
              </a:ext>
            </a:extLst>
          </p:cNvPr>
          <p:cNvSpPr txBox="1"/>
          <p:nvPr/>
        </p:nvSpPr>
        <p:spPr>
          <a:xfrm>
            <a:off x="0" y="4925033"/>
            <a:ext cx="516284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600" b="1" dirty="0">
                <a:solidFill>
                  <a:srgbClr val="E59F01"/>
                </a:solidFill>
                <a:latin typeface="Century Gothic" panose="020B0502020202020204" pitchFamily="34" charset="0"/>
              </a:rPr>
              <a:t>F11 – Alterar senha;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8683794B-5083-48DB-88CA-FE46D1F6FDA3}"/>
              </a:ext>
            </a:extLst>
          </p:cNvPr>
          <p:cNvSpPr txBox="1"/>
          <p:nvPr/>
        </p:nvSpPr>
        <p:spPr>
          <a:xfrm>
            <a:off x="-9" y="5416873"/>
            <a:ext cx="516284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600" b="1" dirty="0">
                <a:solidFill>
                  <a:srgbClr val="E59F01"/>
                </a:solidFill>
                <a:latin typeface="Century Gothic" panose="020B0502020202020204" pitchFamily="34" charset="0"/>
              </a:rPr>
              <a:t>F12 – Enviar mensagens;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88EA2A97-DE3F-4CD5-B353-6D605E92991A}"/>
              </a:ext>
            </a:extLst>
          </p:cNvPr>
          <p:cNvSpPr txBox="1"/>
          <p:nvPr/>
        </p:nvSpPr>
        <p:spPr>
          <a:xfrm>
            <a:off x="6654019" y="0"/>
            <a:ext cx="553798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2600" b="1" dirty="0">
                <a:solidFill>
                  <a:srgbClr val="E59F01"/>
                </a:solidFill>
                <a:latin typeface="Century Gothic" panose="020B0502020202020204" pitchFamily="34" charset="0"/>
              </a:rPr>
              <a:t>F13 – Enviar recados de tarefas;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1044F1E4-EDCB-498F-AEE5-246420B6E66E}"/>
              </a:ext>
            </a:extLst>
          </p:cNvPr>
          <p:cNvSpPr txBox="1"/>
          <p:nvPr/>
        </p:nvSpPr>
        <p:spPr>
          <a:xfrm>
            <a:off x="6654016" y="503602"/>
            <a:ext cx="553798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2600" b="1" dirty="0">
                <a:solidFill>
                  <a:srgbClr val="E59F01"/>
                </a:solidFill>
                <a:latin typeface="Century Gothic" panose="020B0502020202020204" pitchFamily="34" charset="0"/>
              </a:rPr>
              <a:t>F14 – Excluir recados;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32B84C3D-4494-4784-B511-B421A5877753}"/>
              </a:ext>
            </a:extLst>
          </p:cNvPr>
          <p:cNvSpPr txBox="1"/>
          <p:nvPr/>
        </p:nvSpPr>
        <p:spPr>
          <a:xfrm>
            <a:off x="6654007" y="996045"/>
            <a:ext cx="553798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2600" b="1" dirty="0">
                <a:solidFill>
                  <a:srgbClr val="E59F01"/>
                </a:solidFill>
                <a:latin typeface="Century Gothic" panose="020B0502020202020204" pitchFamily="34" charset="0"/>
              </a:rPr>
              <a:t>F15 – Inserção de menções;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C4E1FD92-5E70-4895-A06B-9783A0CB0177}"/>
              </a:ext>
            </a:extLst>
          </p:cNvPr>
          <p:cNvSpPr txBox="1"/>
          <p:nvPr/>
        </p:nvSpPr>
        <p:spPr>
          <a:xfrm>
            <a:off x="6654007" y="1499647"/>
            <a:ext cx="553798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2600" b="1" dirty="0">
                <a:solidFill>
                  <a:srgbClr val="E59F01"/>
                </a:solidFill>
                <a:latin typeface="Century Gothic" panose="020B0502020202020204" pitchFamily="34" charset="0"/>
              </a:rPr>
              <a:t>F16 – Alteração de menções;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EAE00AAF-E58D-4CD7-BDE9-3A94F85D3851}"/>
              </a:ext>
            </a:extLst>
          </p:cNvPr>
          <p:cNvSpPr txBox="1"/>
          <p:nvPr/>
        </p:nvSpPr>
        <p:spPr>
          <a:xfrm>
            <a:off x="6654007" y="2018387"/>
            <a:ext cx="553798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2600" b="1" dirty="0">
                <a:solidFill>
                  <a:srgbClr val="E59F01"/>
                </a:solidFill>
                <a:latin typeface="Century Gothic" panose="020B0502020202020204" pitchFamily="34" charset="0"/>
              </a:rPr>
              <a:t>F17 – Inserir imagens;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70A07BF6-2A72-4E71-94AC-EAEBF4F0C2B4}"/>
              </a:ext>
            </a:extLst>
          </p:cNvPr>
          <p:cNvSpPr txBox="1"/>
          <p:nvPr/>
        </p:nvSpPr>
        <p:spPr>
          <a:xfrm>
            <a:off x="6654007" y="2537127"/>
            <a:ext cx="553798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2600" b="1" dirty="0">
                <a:solidFill>
                  <a:srgbClr val="E59F01"/>
                </a:solidFill>
                <a:latin typeface="Century Gothic" panose="020B0502020202020204" pitchFamily="34" charset="0"/>
              </a:rPr>
              <a:t>F18 – Deletar imagens;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4568FC38-178E-4B07-9DD2-FE51B844AC72}"/>
              </a:ext>
            </a:extLst>
          </p:cNvPr>
          <p:cNvSpPr txBox="1"/>
          <p:nvPr/>
        </p:nvSpPr>
        <p:spPr>
          <a:xfrm>
            <a:off x="6654007" y="3055867"/>
            <a:ext cx="553798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2600" b="1" dirty="0">
                <a:solidFill>
                  <a:srgbClr val="E59F01"/>
                </a:solidFill>
                <a:latin typeface="Century Gothic" panose="020B0502020202020204" pitchFamily="34" charset="0"/>
              </a:rPr>
              <a:t>F19 – Inserir notícias;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652666A7-1A8A-463A-9E71-A6C39EDEF8C3}"/>
              </a:ext>
            </a:extLst>
          </p:cNvPr>
          <p:cNvSpPr txBox="1"/>
          <p:nvPr/>
        </p:nvSpPr>
        <p:spPr>
          <a:xfrm>
            <a:off x="6654016" y="3574607"/>
            <a:ext cx="553798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2600" b="1" dirty="0">
                <a:solidFill>
                  <a:srgbClr val="E59F01"/>
                </a:solidFill>
                <a:latin typeface="Century Gothic" panose="020B0502020202020204" pitchFamily="34" charset="0"/>
              </a:rPr>
              <a:t>F20 – Editar notícias;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7166075E-BCE9-47B0-86D8-78D952EC3E26}"/>
              </a:ext>
            </a:extLst>
          </p:cNvPr>
          <p:cNvSpPr txBox="1"/>
          <p:nvPr/>
        </p:nvSpPr>
        <p:spPr>
          <a:xfrm>
            <a:off x="6654007" y="4093347"/>
            <a:ext cx="553798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2600" b="1" dirty="0">
                <a:solidFill>
                  <a:srgbClr val="E59F01"/>
                </a:solidFill>
                <a:latin typeface="Century Gothic" panose="020B0502020202020204" pitchFamily="34" charset="0"/>
              </a:rPr>
              <a:t>F21 – Deletar notícias;</a:t>
            </a: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234EF34A-9EA2-4948-9EC9-4A8D57F8AF9F}"/>
              </a:ext>
            </a:extLst>
          </p:cNvPr>
          <p:cNvSpPr txBox="1"/>
          <p:nvPr/>
        </p:nvSpPr>
        <p:spPr>
          <a:xfrm>
            <a:off x="6654016" y="4608206"/>
            <a:ext cx="553798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2600" b="1" dirty="0">
                <a:solidFill>
                  <a:srgbClr val="E59F01"/>
                </a:solidFill>
                <a:latin typeface="Century Gothic" panose="020B0502020202020204" pitchFamily="34" charset="0"/>
              </a:rPr>
              <a:t>F22 – Mensagens do admin.;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B605CDB1-073A-493E-97CA-CE50DD0F0D79}"/>
              </a:ext>
            </a:extLst>
          </p:cNvPr>
          <p:cNvSpPr txBox="1"/>
          <p:nvPr/>
        </p:nvSpPr>
        <p:spPr>
          <a:xfrm>
            <a:off x="6654016" y="5123065"/>
            <a:ext cx="553798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2600" b="1" dirty="0">
                <a:solidFill>
                  <a:srgbClr val="E59F01"/>
                </a:solidFill>
                <a:latin typeface="Century Gothic" panose="020B0502020202020204" pitchFamily="34" charset="0"/>
              </a:rPr>
              <a:t>F23 – Emitir recados em massas;</a:t>
            </a: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07FDFB7D-F36C-448C-A64E-2B9D3FE33848}"/>
              </a:ext>
            </a:extLst>
          </p:cNvPr>
          <p:cNvSpPr txBox="1"/>
          <p:nvPr/>
        </p:nvSpPr>
        <p:spPr>
          <a:xfrm>
            <a:off x="6654007" y="5641805"/>
            <a:ext cx="553798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2600" b="1" dirty="0">
                <a:solidFill>
                  <a:srgbClr val="E59F01"/>
                </a:solidFill>
                <a:latin typeface="Century Gothic" panose="020B0502020202020204" pitchFamily="34" charset="0"/>
              </a:rPr>
              <a:t>F24 – Adicionar eventos;</a:t>
            </a:r>
          </a:p>
        </p:txBody>
      </p:sp>
    </p:spTree>
    <p:extLst>
      <p:ext uri="{BB962C8B-B14F-4D97-AF65-F5344CB8AC3E}">
        <p14:creationId xmlns:p14="http://schemas.microsoft.com/office/powerpoint/2010/main" val="660410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40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5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5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60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65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70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750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800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8500"/>
                            </p:stCondLst>
                            <p:childTnLst>
                              <p:par>
                                <p:cTn id="7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9000"/>
                            </p:stCondLst>
                            <p:childTnLst>
                              <p:par>
                                <p:cTn id="7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9500"/>
                            </p:stCondLst>
                            <p:childTnLst>
                              <p:par>
                                <p:cTn id="7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0000"/>
                            </p:stCondLst>
                            <p:childTnLst>
                              <p:par>
                                <p:cTn id="8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0500"/>
                            </p:stCondLst>
                            <p:childTnLst>
                              <p:par>
                                <p:cTn id="8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1000"/>
                            </p:stCondLst>
                            <p:childTnLst>
                              <p:par>
                                <p:cTn id="9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11500"/>
                            </p:stCondLst>
                            <p:childTnLst>
                              <p:par>
                                <p:cTn id="9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12000"/>
                            </p:stCondLst>
                            <p:childTnLst>
                              <p:par>
                                <p:cTn id="9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12500"/>
                            </p:stCondLst>
                            <p:childTnLst>
                              <p:par>
                                <p:cTn id="10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28" grpId="0"/>
      <p:bldP spid="2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9DFB47B1-EEFB-4745-866A-73049104C9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5C89ADEB-EC28-45E7-B064-905B43E5F1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6F038AAF-18DD-4109-B0F5-E16855DE6E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F0AFDF3A-17C6-44E4-997A-430320C4D83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96CBD60C-9DB7-4C09-9346-5288C5F39C9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0C8992CE-8437-4417-8FD8-4C47467026B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896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000"/>
    </mc:Choice>
    <mc:Fallback xmlns="">
      <p:transition advClick="0" advTm="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ac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1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2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xit" presetSubtype="2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2C3C46D3-5F47-4ACD-9746-FCC6297FB9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2BB5A10B-B1B6-4570-A18C-B5E76D3088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70E63620-DE86-49B8-AF1A-858320B755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62A0297C-440E-4DB1-A4CB-4AA79B236DAF}"/>
              </a:ext>
            </a:extLst>
          </p:cNvPr>
          <p:cNvSpPr txBox="1"/>
          <p:nvPr/>
        </p:nvSpPr>
        <p:spPr>
          <a:xfrm>
            <a:off x="0" y="0"/>
            <a:ext cx="630232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600" b="1" dirty="0">
                <a:solidFill>
                  <a:srgbClr val="E59F01"/>
                </a:solidFill>
                <a:latin typeface="Century Gothic" panose="020B0502020202020204" pitchFamily="34" charset="0"/>
              </a:rPr>
              <a:t>F25 – Editar eventos;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C03F26D3-2898-4A61-AE16-B7B1F3456939}"/>
              </a:ext>
            </a:extLst>
          </p:cNvPr>
          <p:cNvSpPr txBox="1"/>
          <p:nvPr/>
        </p:nvSpPr>
        <p:spPr>
          <a:xfrm>
            <a:off x="0" y="492443"/>
            <a:ext cx="516284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600" b="1" dirty="0">
                <a:solidFill>
                  <a:srgbClr val="E59F01"/>
                </a:solidFill>
                <a:latin typeface="Century Gothic" panose="020B0502020202020204" pitchFamily="34" charset="0"/>
              </a:rPr>
              <a:t>F26 – Cadastrar responsáveis;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E50174B-7813-4AE8-A168-EDDB6EC0ED3F}"/>
              </a:ext>
            </a:extLst>
          </p:cNvPr>
          <p:cNvSpPr txBox="1"/>
          <p:nvPr/>
        </p:nvSpPr>
        <p:spPr>
          <a:xfrm>
            <a:off x="-1" y="984886"/>
            <a:ext cx="516284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600" b="1" dirty="0">
                <a:solidFill>
                  <a:srgbClr val="E59F01"/>
                </a:solidFill>
                <a:latin typeface="Century Gothic" panose="020B0502020202020204" pitchFamily="34" charset="0"/>
              </a:rPr>
              <a:t>F27 – Cadastrar alunos;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DA40F7E5-A19A-4691-B47F-15F51420E8DC}"/>
              </a:ext>
            </a:extLst>
          </p:cNvPr>
          <p:cNvSpPr txBox="1"/>
          <p:nvPr/>
        </p:nvSpPr>
        <p:spPr>
          <a:xfrm>
            <a:off x="-2" y="1477329"/>
            <a:ext cx="590843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600" b="1" dirty="0">
                <a:solidFill>
                  <a:srgbClr val="E59F01"/>
                </a:solidFill>
                <a:latin typeface="Century Gothic" panose="020B0502020202020204" pitchFamily="34" charset="0"/>
              </a:rPr>
              <a:t>F28 – Cadastrar professores;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4175BA7F-B6A0-4B8A-A38B-681742A61026}"/>
              </a:ext>
            </a:extLst>
          </p:cNvPr>
          <p:cNvSpPr txBox="1"/>
          <p:nvPr/>
        </p:nvSpPr>
        <p:spPr>
          <a:xfrm>
            <a:off x="-3" y="1969772"/>
            <a:ext cx="516284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600" b="1" dirty="0">
                <a:solidFill>
                  <a:srgbClr val="E59F01"/>
                </a:solidFill>
                <a:latin typeface="Century Gothic" panose="020B0502020202020204" pitchFamily="34" charset="0"/>
              </a:rPr>
              <a:t>F29 – Consultar registros;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A8F0E5CE-86E8-44B5-BB88-64AB3D9A53F2}"/>
              </a:ext>
            </a:extLst>
          </p:cNvPr>
          <p:cNvSpPr txBox="1"/>
          <p:nvPr/>
        </p:nvSpPr>
        <p:spPr>
          <a:xfrm>
            <a:off x="-4" y="2462215"/>
            <a:ext cx="516284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600" b="1" dirty="0">
                <a:solidFill>
                  <a:srgbClr val="E59F01"/>
                </a:solidFill>
                <a:latin typeface="Century Gothic" panose="020B0502020202020204" pitchFamily="34" charset="0"/>
              </a:rPr>
              <a:t>F30 – Novo comentário;</a:t>
            </a:r>
          </a:p>
        </p:txBody>
      </p:sp>
    </p:spTree>
    <p:extLst>
      <p:ext uri="{BB962C8B-B14F-4D97-AF65-F5344CB8AC3E}">
        <p14:creationId xmlns:p14="http://schemas.microsoft.com/office/powerpoint/2010/main" val="16311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  <p:bldP spid="8" grpId="0"/>
      <p:bldP spid="9" grpId="0"/>
      <p:bldP spid="10" grpId="0"/>
      <p:bldP spid="1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2C3C46D3-5F47-4ACD-9746-FCC6297FB9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2BB5A10B-B1B6-4570-A18C-B5E76D3088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70E63620-DE86-49B8-AF1A-858320B755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" y="0"/>
            <a:ext cx="12192000" cy="6858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62A0297C-440E-4DB1-A4CB-4AA79B236DAF}"/>
              </a:ext>
            </a:extLst>
          </p:cNvPr>
          <p:cNvSpPr txBox="1"/>
          <p:nvPr/>
        </p:nvSpPr>
        <p:spPr>
          <a:xfrm>
            <a:off x="0" y="0"/>
            <a:ext cx="630232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600" b="1" dirty="0">
                <a:solidFill>
                  <a:srgbClr val="E59F01"/>
                </a:solidFill>
                <a:latin typeface="Century Gothic" panose="020B0502020202020204" pitchFamily="34" charset="0"/>
              </a:rPr>
              <a:t>F25 – Editar eventos;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C03F26D3-2898-4A61-AE16-B7B1F3456939}"/>
              </a:ext>
            </a:extLst>
          </p:cNvPr>
          <p:cNvSpPr txBox="1"/>
          <p:nvPr/>
        </p:nvSpPr>
        <p:spPr>
          <a:xfrm>
            <a:off x="0" y="492443"/>
            <a:ext cx="516284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600" b="1" dirty="0">
                <a:solidFill>
                  <a:srgbClr val="E59F01"/>
                </a:solidFill>
                <a:latin typeface="Century Gothic" panose="020B0502020202020204" pitchFamily="34" charset="0"/>
              </a:rPr>
              <a:t>F26 – Cadastrar responsáveis;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E50174B-7813-4AE8-A168-EDDB6EC0ED3F}"/>
              </a:ext>
            </a:extLst>
          </p:cNvPr>
          <p:cNvSpPr txBox="1"/>
          <p:nvPr/>
        </p:nvSpPr>
        <p:spPr>
          <a:xfrm>
            <a:off x="-1" y="984886"/>
            <a:ext cx="516284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600" b="1" dirty="0">
                <a:solidFill>
                  <a:srgbClr val="E59F01"/>
                </a:solidFill>
                <a:latin typeface="Century Gothic" panose="020B0502020202020204" pitchFamily="34" charset="0"/>
              </a:rPr>
              <a:t>F27 – Cadastrar alunos;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DA40F7E5-A19A-4691-B47F-15F51420E8DC}"/>
              </a:ext>
            </a:extLst>
          </p:cNvPr>
          <p:cNvSpPr txBox="1"/>
          <p:nvPr/>
        </p:nvSpPr>
        <p:spPr>
          <a:xfrm>
            <a:off x="-2" y="1477329"/>
            <a:ext cx="590843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600" b="1" dirty="0">
                <a:solidFill>
                  <a:srgbClr val="E59F01"/>
                </a:solidFill>
                <a:latin typeface="Century Gothic" panose="020B0502020202020204" pitchFamily="34" charset="0"/>
              </a:rPr>
              <a:t>F28 – Cadastrar professores;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4175BA7F-B6A0-4B8A-A38B-681742A61026}"/>
              </a:ext>
            </a:extLst>
          </p:cNvPr>
          <p:cNvSpPr txBox="1"/>
          <p:nvPr/>
        </p:nvSpPr>
        <p:spPr>
          <a:xfrm>
            <a:off x="-3" y="1969772"/>
            <a:ext cx="516284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600" b="1" dirty="0">
                <a:solidFill>
                  <a:srgbClr val="E59F01"/>
                </a:solidFill>
                <a:latin typeface="Century Gothic" panose="020B0502020202020204" pitchFamily="34" charset="0"/>
              </a:rPr>
              <a:t>F29 – Consultar registros;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A8F0E5CE-86E8-44B5-BB88-64AB3D9A53F2}"/>
              </a:ext>
            </a:extLst>
          </p:cNvPr>
          <p:cNvSpPr txBox="1"/>
          <p:nvPr/>
        </p:nvSpPr>
        <p:spPr>
          <a:xfrm>
            <a:off x="-4" y="2462215"/>
            <a:ext cx="516284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600" b="1" dirty="0">
                <a:solidFill>
                  <a:srgbClr val="E59F01"/>
                </a:solidFill>
                <a:latin typeface="Century Gothic" panose="020B0502020202020204" pitchFamily="34" charset="0"/>
              </a:rPr>
              <a:t>F30 – Novo comentário;</a:t>
            </a:r>
          </a:p>
        </p:txBody>
      </p:sp>
    </p:spTree>
    <p:extLst>
      <p:ext uri="{BB962C8B-B14F-4D97-AF65-F5344CB8AC3E}">
        <p14:creationId xmlns:p14="http://schemas.microsoft.com/office/powerpoint/2010/main" val="257469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750">
        <p:fade/>
      </p:transition>
    </mc:Choice>
    <mc:Fallback xmlns="">
      <p:transition spd="med" advClick="0" advTm="175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ac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2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  <p:bldP spid="8" grpId="0"/>
      <p:bldP spid="9" grpId="0"/>
      <p:bldP spid="10" grpId="0"/>
      <p:bldP spid="1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2C3C46D3-5F47-4ACD-9746-FCC6297FB9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626A4771-1F5A-4C5C-B377-27F1DEC706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FAAE0706-B7A2-4E6F-8651-775D58CB59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81358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821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2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2C3C46D3-5F47-4ACD-9746-FCC6297FB9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626A4771-1F5A-4C5C-B377-27F1DEC706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FAAE0706-B7A2-4E6F-8651-775D58CB59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81358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414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"/>
    </mc:Choice>
    <mc:Fallback xmlns="">
      <p:transition spd="slow" advClick="0" advTm="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ac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8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2C3C46D3-5F47-4ACD-9746-FCC6297FB9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75E86D4C-604B-4D13-A4D8-D248058B10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88E030D4-C8CA-42BF-ACA3-337108CC9772}"/>
              </a:ext>
            </a:extLst>
          </p:cNvPr>
          <p:cNvSpPr txBox="1"/>
          <p:nvPr/>
        </p:nvSpPr>
        <p:spPr>
          <a:xfrm>
            <a:off x="0" y="984739"/>
            <a:ext cx="102834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rgbClr val="E59F01"/>
                </a:solidFill>
                <a:latin typeface="Century Gothic" panose="020B0502020202020204" pitchFamily="34" charset="0"/>
              </a:rPr>
              <a:t>https://deltasge.com.br/site/sistema-de-gestao-escolar-beneficios-para-o-gestor-e-instituicao/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74781DC4-F76C-4E8A-8571-C1512D19777C}"/>
              </a:ext>
            </a:extLst>
          </p:cNvPr>
          <p:cNvSpPr txBox="1"/>
          <p:nvPr/>
        </p:nvSpPr>
        <p:spPr>
          <a:xfrm>
            <a:off x="0" y="2667840"/>
            <a:ext cx="102834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rgbClr val="E59F01"/>
                </a:solidFill>
                <a:latin typeface="Century Gothic" panose="020B0502020202020204" pitchFamily="34" charset="0"/>
              </a:rPr>
              <a:t>https://olhardigital.com.br/noticia/75-dos-brasileiros-com-mais-de-10-anos-possuem-um-celular/48255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0240F935-33E4-4390-B36D-68A70621E424}"/>
              </a:ext>
            </a:extLst>
          </p:cNvPr>
          <p:cNvSpPr txBox="1"/>
          <p:nvPr/>
        </p:nvSpPr>
        <p:spPr>
          <a:xfrm>
            <a:off x="0" y="4350941"/>
            <a:ext cx="102834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rgbClr val="E59F01"/>
                </a:solidFill>
                <a:latin typeface="Century Gothic" panose="020B0502020202020204" pitchFamily="34" charset="0"/>
              </a:rPr>
              <a:t>https://www.segs.com.br/saude/130182-pesquisa-aponta-que-58-dos-brasileiros-tentam-reduzir-o-consumo-de-sal</a:t>
            </a:r>
          </a:p>
        </p:txBody>
      </p:sp>
    </p:spTree>
    <p:extLst>
      <p:ext uri="{BB962C8B-B14F-4D97-AF65-F5344CB8AC3E}">
        <p14:creationId xmlns:p14="http://schemas.microsoft.com/office/powerpoint/2010/main" val="254481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0F0C69B1-D8FD-4AD6-9FC3-18AE682DA8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0AD1AAFA-6288-4C17-BD01-7656FCF49E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97A11AD2-1914-4E3B-95B9-18BC296336CB}"/>
              </a:ext>
            </a:extLst>
          </p:cNvPr>
          <p:cNvSpPr txBox="1"/>
          <p:nvPr/>
        </p:nvSpPr>
        <p:spPr>
          <a:xfrm>
            <a:off x="5693901" y="-84408"/>
            <a:ext cx="38967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7200" b="1" dirty="0">
                <a:solidFill>
                  <a:srgbClr val="E59F01"/>
                </a:solidFill>
                <a:latin typeface="Century Gothic" panose="020B0502020202020204" pitchFamily="34" charset="0"/>
              </a:rPr>
              <a:t>Sumário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5F43F869-F7B3-4D75-BEE1-0F9E06F1FDD9}"/>
              </a:ext>
            </a:extLst>
          </p:cNvPr>
          <p:cNvSpPr txBox="1"/>
          <p:nvPr/>
        </p:nvSpPr>
        <p:spPr>
          <a:xfrm>
            <a:off x="6092482" y="1131996"/>
            <a:ext cx="7526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E59F01"/>
                </a:solidFill>
                <a:latin typeface="Century Gothic" panose="020B0502020202020204" pitchFamily="34" charset="0"/>
              </a:rPr>
              <a:t>01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6C4126A9-D4AB-4541-8DBB-2F71AAA370DB}"/>
              </a:ext>
            </a:extLst>
          </p:cNvPr>
          <p:cNvSpPr txBox="1"/>
          <p:nvPr/>
        </p:nvSpPr>
        <p:spPr>
          <a:xfrm>
            <a:off x="6611816" y="1343014"/>
            <a:ext cx="19694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solidFill>
                  <a:srgbClr val="F06500"/>
                </a:solidFill>
                <a:latin typeface="Century Gothic" panose="020B0502020202020204" pitchFamily="34" charset="0"/>
              </a:rPr>
              <a:t>Equipe</a:t>
            </a:r>
          </a:p>
        </p:txBody>
      </p:sp>
      <p:cxnSp>
        <p:nvCxnSpPr>
          <p:cNvPr id="16" name="Conector reto 15">
            <a:extLst>
              <a:ext uri="{FF2B5EF4-FFF2-40B4-BE49-F238E27FC236}">
                <a16:creationId xmlns:a16="http://schemas.microsoft.com/office/drawing/2014/main" id="{CE36198C-7F15-4B83-A664-3AFF9FFF283E}"/>
              </a:ext>
            </a:extLst>
          </p:cNvPr>
          <p:cNvCxnSpPr>
            <a:cxnSpLocks/>
          </p:cNvCxnSpPr>
          <p:nvPr/>
        </p:nvCxnSpPr>
        <p:spPr>
          <a:xfrm>
            <a:off x="5620047" y="1089792"/>
            <a:ext cx="2637688" cy="0"/>
          </a:xfrm>
          <a:prstGeom prst="line">
            <a:avLst/>
          </a:prstGeom>
          <a:ln w="38100">
            <a:prstDash val="lgDashDot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86D2F387-0D1E-438A-9552-2F57709AC9FB}"/>
              </a:ext>
            </a:extLst>
          </p:cNvPr>
          <p:cNvSpPr txBox="1"/>
          <p:nvPr/>
        </p:nvSpPr>
        <p:spPr>
          <a:xfrm>
            <a:off x="6372652" y="2158220"/>
            <a:ext cx="7526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E59F01"/>
                </a:solidFill>
                <a:latin typeface="Century Gothic" panose="020B0502020202020204" pitchFamily="34" charset="0"/>
              </a:rPr>
              <a:t>02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CC11BBB4-9FA9-48AB-9FA7-A23A9AD21F12}"/>
              </a:ext>
            </a:extLst>
          </p:cNvPr>
          <p:cNvSpPr txBox="1"/>
          <p:nvPr/>
        </p:nvSpPr>
        <p:spPr>
          <a:xfrm>
            <a:off x="6937708" y="2369238"/>
            <a:ext cx="24782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solidFill>
                  <a:srgbClr val="F06500"/>
                </a:solidFill>
                <a:latin typeface="Century Gothic" panose="020B0502020202020204" pitchFamily="34" charset="0"/>
              </a:rPr>
              <a:t>Conceito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100FE8E3-59C8-4948-9F89-85D2DA8FD96C}"/>
              </a:ext>
            </a:extLst>
          </p:cNvPr>
          <p:cNvSpPr txBox="1"/>
          <p:nvPr/>
        </p:nvSpPr>
        <p:spPr>
          <a:xfrm>
            <a:off x="6457060" y="3125197"/>
            <a:ext cx="7526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E59F01"/>
                </a:solidFill>
                <a:latin typeface="Century Gothic" panose="020B0502020202020204" pitchFamily="34" charset="0"/>
              </a:rPr>
              <a:t>03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2264A8FD-942C-4CD2-9A39-8CF15FE8BF23}"/>
              </a:ext>
            </a:extLst>
          </p:cNvPr>
          <p:cNvSpPr txBox="1"/>
          <p:nvPr/>
        </p:nvSpPr>
        <p:spPr>
          <a:xfrm>
            <a:off x="7022116" y="3336215"/>
            <a:ext cx="24782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solidFill>
                  <a:srgbClr val="F06500"/>
                </a:solidFill>
                <a:latin typeface="Century Gothic" panose="020B0502020202020204" pitchFamily="34" charset="0"/>
              </a:rPr>
              <a:t>Cenário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AB3A6341-9827-4000-9676-3ED15436E536}"/>
              </a:ext>
            </a:extLst>
          </p:cNvPr>
          <p:cNvSpPr txBox="1"/>
          <p:nvPr/>
        </p:nvSpPr>
        <p:spPr>
          <a:xfrm>
            <a:off x="6356217" y="4064245"/>
            <a:ext cx="7526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E59F01"/>
                </a:solidFill>
                <a:latin typeface="Century Gothic" panose="020B0502020202020204" pitchFamily="34" charset="0"/>
              </a:rPr>
              <a:t>04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9CBE9A07-3BD0-470C-A8EA-84B5915E146B}"/>
              </a:ext>
            </a:extLst>
          </p:cNvPr>
          <p:cNvSpPr txBox="1"/>
          <p:nvPr/>
        </p:nvSpPr>
        <p:spPr>
          <a:xfrm>
            <a:off x="6921272" y="4275263"/>
            <a:ext cx="29518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solidFill>
                  <a:srgbClr val="F06500"/>
                </a:solidFill>
                <a:latin typeface="Century Gothic" panose="020B0502020202020204" pitchFamily="34" charset="0"/>
              </a:rPr>
              <a:t>Objetivos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3D3838C2-2F23-4C7A-AC40-7819E3CCE520}"/>
              </a:ext>
            </a:extLst>
          </p:cNvPr>
          <p:cNvSpPr txBox="1"/>
          <p:nvPr/>
        </p:nvSpPr>
        <p:spPr>
          <a:xfrm>
            <a:off x="6064346" y="5031222"/>
            <a:ext cx="7526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E59F01"/>
                </a:solidFill>
                <a:latin typeface="Century Gothic" panose="020B0502020202020204" pitchFamily="34" charset="0"/>
              </a:rPr>
              <a:t>05</a:t>
            </a: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6D3380A8-98B4-4C46-B810-7EF6ECD7DD9E}"/>
              </a:ext>
            </a:extLst>
          </p:cNvPr>
          <p:cNvSpPr txBox="1"/>
          <p:nvPr/>
        </p:nvSpPr>
        <p:spPr>
          <a:xfrm>
            <a:off x="6629401" y="5242240"/>
            <a:ext cx="30925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solidFill>
                  <a:srgbClr val="F06500"/>
                </a:solidFill>
                <a:latin typeface="Century Gothic" panose="020B0502020202020204" pitchFamily="34" charset="0"/>
              </a:rPr>
              <a:t>Requisitos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17D5212E-70AD-4864-986B-C1373BCAF328}"/>
              </a:ext>
            </a:extLst>
          </p:cNvPr>
          <p:cNvSpPr txBox="1"/>
          <p:nvPr/>
        </p:nvSpPr>
        <p:spPr>
          <a:xfrm>
            <a:off x="5659869" y="5939096"/>
            <a:ext cx="7526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E59F01"/>
                </a:solidFill>
                <a:latin typeface="Century Gothic" panose="020B0502020202020204" pitchFamily="34" charset="0"/>
              </a:rPr>
              <a:t>06</a:t>
            </a: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702D0BEF-64B6-439E-BEA6-ED00B17DB181}"/>
              </a:ext>
            </a:extLst>
          </p:cNvPr>
          <p:cNvSpPr txBox="1"/>
          <p:nvPr/>
        </p:nvSpPr>
        <p:spPr>
          <a:xfrm>
            <a:off x="6224923" y="6150114"/>
            <a:ext cx="34970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solidFill>
                  <a:srgbClr val="F06500"/>
                </a:solidFill>
                <a:latin typeface="Century Gothic" panose="020B0502020202020204" pitchFamily="34" charset="0"/>
              </a:rPr>
              <a:t>Cronograma</a:t>
            </a:r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7FCCC1FB-40AD-4DEE-8E26-CC2465DE963C}"/>
              </a:ext>
            </a:extLst>
          </p:cNvPr>
          <p:cNvSpPr/>
          <p:nvPr/>
        </p:nvSpPr>
        <p:spPr>
          <a:xfrm>
            <a:off x="11520807" y="0"/>
            <a:ext cx="671193" cy="6858000"/>
          </a:xfrm>
          <a:prstGeom prst="rect">
            <a:avLst/>
          </a:prstGeom>
          <a:solidFill>
            <a:srgbClr val="F1F2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3B7A9B3B-785C-4F41-B6F5-E0029F941504}"/>
              </a:ext>
            </a:extLst>
          </p:cNvPr>
          <p:cNvSpPr/>
          <p:nvPr/>
        </p:nvSpPr>
        <p:spPr>
          <a:xfrm>
            <a:off x="11861309" y="0"/>
            <a:ext cx="355846" cy="6858000"/>
          </a:xfrm>
          <a:prstGeom prst="rect">
            <a:avLst/>
          </a:prstGeom>
          <a:solidFill>
            <a:srgbClr val="F06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F065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0867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75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5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250"/>
                            </p:stCondLst>
                            <p:childTnLst>
                              <p:par>
                                <p:cTn id="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00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6750"/>
                            </p:stCondLst>
                            <p:childTnLst>
                              <p:par>
                                <p:cTn id="6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7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8" grpId="0"/>
      <p:bldP spid="19" grpId="0"/>
      <p:bldP spid="20" grpId="0"/>
      <p:bldP spid="21" grpId="0"/>
      <p:bldP spid="22" grpId="0"/>
      <p:bldP spid="23" grpId="0"/>
      <p:bldP spid="26" grpId="0"/>
      <p:bldP spid="27" grpId="0"/>
      <p:bldP spid="28" grpId="0"/>
      <p:bldP spid="29" grpId="0"/>
      <p:bldP spid="25" grpId="0" animBg="1"/>
      <p:bldP spid="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0F0C69B1-D8FD-4AD6-9FC3-18AE682DA8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6B6CC43A-58CF-476B-964F-A6D790B07F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97A11AD2-1914-4E3B-95B9-18BC296336CB}"/>
              </a:ext>
            </a:extLst>
          </p:cNvPr>
          <p:cNvSpPr txBox="1"/>
          <p:nvPr/>
        </p:nvSpPr>
        <p:spPr>
          <a:xfrm>
            <a:off x="5693901" y="-84408"/>
            <a:ext cx="38967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7200" b="1" dirty="0">
                <a:solidFill>
                  <a:srgbClr val="E59F01"/>
                </a:solidFill>
                <a:latin typeface="Century Gothic" panose="020B0502020202020204" pitchFamily="34" charset="0"/>
              </a:rPr>
              <a:t>Sumário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5F43F869-F7B3-4D75-BEE1-0F9E06F1FDD9}"/>
              </a:ext>
            </a:extLst>
          </p:cNvPr>
          <p:cNvSpPr txBox="1"/>
          <p:nvPr/>
        </p:nvSpPr>
        <p:spPr>
          <a:xfrm>
            <a:off x="6092482" y="1131996"/>
            <a:ext cx="7526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E59F01"/>
                </a:solidFill>
                <a:latin typeface="Century Gothic" panose="020B0502020202020204" pitchFamily="34" charset="0"/>
              </a:rPr>
              <a:t>07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6C4126A9-D4AB-4541-8DBB-2F71AAA370DB}"/>
              </a:ext>
            </a:extLst>
          </p:cNvPr>
          <p:cNvSpPr txBox="1"/>
          <p:nvPr/>
        </p:nvSpPr>
        <p:spPr>
          <a:xfrm>
            <a:off x="6611816" y="1343014"/>
            <a:ext cx="46001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solidFill>
                  <a:srgbClr val="F06500"/>
                </a:solidFill>
                <a:latin typeface="Century Gothic" panose="020B0502020202020204" pitchFamily="34" charset="0"/>
              </a:rPr>
              <a:t>Referências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448153DB-9435-46E8-86E8-EBF6A431662F}"/>
              </a:ext>
            </a:extLst>
          </p:cNvPr>
          <p:cNvSpPr/>
          <p:nvPr/>
        </p:nvSpPr>
        <p:spPr>
          <a:xfrm>
            <a:off x="11520807" y="0"/>
            <a:ext cx="671193" cy="6858000"/>
          </a:xfrm>
          <a:prstGeom prst="rect">
            <a:avLst/>
          </a:prstGeom>
          <a:solidFill>
            <a:srgbClr val="F1F2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C8E9FEF1-F4EF-42BE-9AAB-2AB8F0F9E2D9}"/>
              </a:ext>
            </a:extLst>
          </p:cNvPr>
          <p:cNvSpPr/>
          <p:nvPr/>
        </p:nvSpPr>
        <p:spPr>
          <a:xfrm>
            <a:off x="11861309" y="0"/>
            <a:ext cx="355846" cy="6858000"/>
          </a:xfrm>
          <a:prstGeom prst="rect">
            <a:avLst/>
          </a:prstGeom>
          <a:solidFill>
            <a:srgbClr val="F06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32196316-3AEE-4ECC-B283-8388B4A4DB0D}"/>
              </a:ext>
            </a:extLst>
          </p:cNvPr>
          <p:cNvCxnSpPr>
            <a:cxnSpLocks/>
          </p:cNvCxnSpPr>
          <p:nvPr/>
        </p:nvCxnSpPr>
        <p:spPr>
          <a:xfrm>
            <a:off x="5620047" y="1089792"/>
            <a:ext cx="2637688" cy="0"/>
          </a:xfrm>
          <a:prstGeom prst="line">
            <a:avLst/>
          </a:prstGeom>
          <a:ln w="38100">
            <a:prstDash val="lgDashDot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2651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0F0C69B1-D8FD-4AD6-9FC3-18AE682DA8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42F626B0-7C01-4FFD-8C88-8711A40024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97A11AD2-1914-4E3B-95B9-18BC296336CB}"/>
              </a:ext>
            </a:extLst>
          </p:cNvPr>
          <p:cNvSpPr txBox="1"/>
          <p:nvPr/>
        </p:nvSpPr>
        <p:spPr>
          <a:xfrm>
            <a:off x="5693901" y="-84408"/>
            <a:ext cx="38967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7200" b="1" dirty="0">
                <a:solidFill>
                  <a:srgbClr val="E59F01"/>
                </a:solidFill>
                <a:latin typeface="Century Gothic" panose="020B0502020202020204" pitchFamily="34" charset="0"/>
              </a:rPr>
              <a:t>Sumário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5F43F869-F7B3-4D75-BEE1-0F9E06F1FDD9}"/>
              </a:ext>
            </a:extLst>
          </p:cNvPr>
          <p:cNvSpPr txBox="1"/>
          <p:nvPr/>
        </p:nvSpPr>
        <p:spPr>
          <a:xfrm>
            <a:off x="6092482" y="1131996"/>
            <a:ext cx="7526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E59F01"/>
                </a:solidFill>
                <a:latin typeface="Century Gothic" panose="020B0502020202020204" pitchFamily="34" charset="0"/>
              </a:rPr>
              <a:t>07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6C4126A9-D4AB-4541-8DBB-2F71AAA370DB}"/>
              </a:ext>
            </a:extLst>
          </p:cNvPr>
          <p:cNvSpPr txBox="1"/>
          <p:nvPr/>
        </p:nvSpPr>
        <p:spPr>
          <a:xfrm>
            <a:off x="6611816" y="1343014"/>
            <a:ext cx="46001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solidFill>
                  <a:srgbClr val="F06500"/>
                </a:solidFill>
                <a:latin typeface="Century Gothic" panose="020B0502020202020204" pitchFamily="34" charset="0"/>
              </a:rPr>
              <a:t>Referências</a:t>
            </a: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5DA57ACD-2300-4EC9-98B5-AB9C80F88309}"/>
              </a:ext>
            </a:extLst>
          </p:cNvPr>
          <p:cNvSpPr/>
          <p:nvPr/>
        </p:nvSpPr>
        <p:spPr>
          <a:xfrm>
            <a:off x="11520807" y="0"/>
            <a:ext cx="671193" cy="6858000"/>
          </a:xfrm>
          <a:prstGeom prst="rect">
            <a:avLst/>
          </a:prstGeom>
          <a:solidFill>
            <a:srgbClr val="F1F2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6642137D-2916-46FF-8A05-2BCB897EB8D2}"/>
              </a:ext>
            </a:extLst>
          </p:cNvPr>
          <p:cNvSpPr/>
          <p:nvPr/>
        </p:nvSpPr>
        <p:spPr>
          <a:xfrm>
            <a:off x="11861309" y="0"/>
            <a:ext cx="355846" cy="6858000"/>
          </a:xfrm>
          <a:prstGeom prst="rect">
            <a:avLst/>
          </a:prstGeom>
          <a:solidFill>
            <a:srgbClr val="F06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5D1A2189-CF98-46E1-902D-6F863E35F571}"/>
              </a:ext>
            </a:extLst>
          </p:cNvPr>
          <p:cNvCxnSpPr>
            <a:cxnSpLocks/>
          </p:cNvCxnSpPr>
          <p:nvPr/>
        </p:nvCxnSpPr>
        <p:spPr>
          <a:xfrm>
            <a:off x="5620047" y="1089792"/>
            <a:ext cx="2637688" cy="0"/>
          </a:xfrm>
          <a:prstGeom prst="line">
            <a:avLst/>
          </a:prstGeom>
          <a:ln w="38100">
            <a:prstDash val="lgDashDot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9167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000"/>
    </mc:Choice>
    <mc:Fallback xmlns="">
      <p:transition advClick="0" advTm="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ac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1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2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7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2" presetClass="exit" presetSubtype="2" ac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2" presetClass="exit" presetSubtype="2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1"/>
      <p:bldP spid="12" grpId="1"/>
      <p:bldP spid="18" grpId="1" animBg="1"/>
      <p:bldP spid="19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D3B2E601-59C1-4231-9FD9-68CF0265C7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9" name="Imagem 38">
            <a:extLst>
              <a:ext uri="{FF2B5EF4-FFF2-40B4-BE49-F238E27FC236}">
                <a16:creationId xmlns:a16="http://schemas.microsoft.com/office/drawing/2014/main" id="{C8E311B9-DED8-4625-A16A-E9E98A12D4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0" y="0"/>
            <a:ext cx="3048000" cy="6858000"/>
          </a:xfrm>
          <a:prstGeom prst="rect">
            <a:avLst/>
          </a:prstGeom>
        </p:spPr>
      </p:pic>
      <p:pic>
        <p:nvPicPr>
          <p:cNvPr id="37" name="Imagem 36">
            <a:extLst>
              <a:ext uri="{FF2B5EF4-FFF2-40B4-BE49-F238E27FC236}">
                <a16:creationId xmlns:a16="http://schemas.microsoft.com/office/drawing/2014/main" id="{3C3C5AB5-3109-4954-AF9C-04B355EE4A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0"/>
            <a:ext cx="3048000" cy="6858000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A0570248-1419-40A1-A60E-98E6ED1FF2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0"/>
            <a:ext cx="3048000" cy="6858000"/>
          </a:xfrm>
          <a:prstGeom prst="rect">
            <a:avLst/>
          </a:prstGeom>
        </p:spPr>
      </p:pic>
      <p:pic>
        <p:nvPicPr>
          <p:cNvPr id="24" name="Imagem 23">
            <a:extLst>
              <a:ext uri="{FF2B5EF4-FFF2-40B4-BE49-F238E27FC236}">
                <a16:creationId xmlns:a16="http://schemas.microsoft.com/office/drawing/2014/main" id="{CC4F6AEA-2631-4142-A709-E6E4B60A818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04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149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D3B2E601-59C1-4231-9FD9-68CF0265C7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9" name="Imagem 38">
            <a:extLst>
              <a:ext uri="{FF2B5EF4-FFF2-40B4-BE49-F238E27FC236}">
                <a16:creationId xmlns:a16="http://schemas.microsoft.com/office/drawing/2014/main" id="{C8E311B9-DED8-4625-A16A-E9E98A12D4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0" y="0"/>
            <a:ext cx="3048000" cy="6858000"/>
          </a:xfrm>
          <a:prstGeom prst="rect">
            <a:avLst/>
          </a:prstGeom>
        </p:spPr>
      </p:pic>
      <p:pic>
        <p:nvPicPr>
          <p:cNvPr id="37" name="Imagem 36">
            <a:extLst>
              <a:ext uri="{FF2B5EF4-FFF2-40B4-BE49-F238E27FC236}">
                <a16:creationId xmlns:a16="http://schemas.microsoft.com/office/drawing/2014/main" id="{3C3C5AB5-3109-4954-AF9C-04B355EE4A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0"/>
            <a:ext cx="3048000" cy="6858000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A0570248-1419-40A1-A60E-98E6ED1FF2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0"/>
            <a:ext cx="3048000" cy="6858000"/>
          </a:xfrm>
          <a:prstGeom prst="rect">
            <a:avLst/>
          </a:prstGeom>
        </p:spPr>
      </p:pic>
      <p:pic>
        <p:nvPicPr>
          <p:cNvPr id="24" name="Imagem 23">
            <a:extLst>
              <a:ext uri="{FF2B5EF4-FFF2-40B4-BE49-F238E27FC236}">
                <a16:creationId xmlns:a16="http://schemas.microsoft.com/office/drawing/2014/main" id="{CC4F6AEA-2631-4142-A709-E6E4B60A818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04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140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250">
        <p:fade/>
      </p:transition>
    </mc:Choice>
    <mc:Fallback xmlns="">
      <p:transition spd="med" advClick="0" advTm="125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75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75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8" ac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75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75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xit" presetSubtype="8" ac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75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75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" presetClass="exit" presetSubtype="8" ac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D3B2E601-59C1-4231-9FD9-68CF0265C7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56F814B6-3D91-4A62-B7A6-DBAC1B88DB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0" y="0"/>
            <a:ext cx="3048000" cy="685800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2F0797B8-AC5C-4923-8BC7-4C8FF8FD06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0"/>
            <a:ext cx="3048000" cy="685800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B1A2DE72-6CEB-4829-9DE5-20A9A83F0C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0"/>
            <a:ext cx="3048000" cy="685800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97C1A3E7-16A2-40BF-8BBD-64BC82F84D2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04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879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D3B2E601-59C1-4231-9FD9-68CF0265C7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56F814B6-3D91-4A62-B7A6-DBAC1B88DB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0" y="0"/>
            <a:ext cx="3048000" cy="685800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2F0797B8-AC5C-4923-8BC7-4C8FF8FD06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0"/>
            <a:ext cx="3048000" cy="685800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B1A2DE72-6CEB-4829-9DE5-20A9A83F0C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0"/>
            <a:ext cx="3048000" cy="685800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97C1A3E7-16A2-40BF-8BBD-64BC82F84D2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04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678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250">
        <p:fade/>
      </p:transition>
    </mc:Choice>
    <mc:Fallback xmlns="">
      <p:transition spd="med" advClick="0" advTm="125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ac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75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75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8" ac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75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75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xit" presetSubtype="8" ac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75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75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" presetClass="exit" presetSubtype="8" ac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2579</TotalTime>
  <Words>568</Words>
  <Application>Microsoft Office PowerPoint</Application>
  <PresentationFormat>Widescreen</PresentationFormat>
  <Paragraphs>125</Paragraphs>
  <Slides>24</Slides>
  <Notes>2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24</vt:i4>
      </vt:variant>
    </vt:vector>
  </HeadingPairs>
  <TitlesOfParts>
    <vt:vector size="29" baseType="lpstr">
      <vt:lpstr>Arial</vt:lpstr>
      <vt:lpstr>Calibri</vt:lpstr>
      <vt:lpstr>Calibri Light</vt:lpstr>
      <vt:lpstr>Century Gothic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Objetivos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João Mendes</dc:creator>
  <cp:lastModifiedBy>GABRIEL LEONOR MENDES</cp:lastModifiedBy>
  <cp:revision>224</cp:revision>
  <dcterms:created xsi:type="dcterms:W3CDTF">2019-06-17T22:28:28Z</dcterms:created>
  <dcterms:modified xsi:type="dcterms:W3CDTF">2019-09-02T02:55:41Z</dcterms:modified>
</cp:coreProperties>
</file>